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43"/>
  </p:notesMasterIdLst>
  <p:sldIdLst>
    <p:sldId id="256" r:id="rId2"/>
    <p:sldId id="257" r:id="rId3"/>
    <p:sldId id="270" r:id="rId4"/>
    <p:sldId id="263" r:id="rId5"/>
    <p:sldId id="264" r:id="rId6"/>
    <p:sldId id="258" r:id="rId7"/>
    <p:sldId id="266" r:id="rId8"/>
    <p:sldId id="261" r:id="rId9"/>
    <p:sldId id="301" r:id="rId10"/>
    <p:sldId id="292" r:id="rId11"/>
    <p:sldId id="262" r:id="rId12"/>
    <p:sldId id="293" r:id="rId13"/>
    <p:sldId id="267" r:id="rId14"/>
    <p:sldId id="268" r:id="rId15"/>
    <p:sldId id="294" r:id="rId16"/>
    <p:sldId id="269" r:id="rId17"/>
    <p:sldId id="275" r:id="rId18"/>
    <p:sldId id="276" r:id="rId19"/>
    <p:sldId id="277" r:id="rId20"/>
    <p:sldId id="278" r:id="rId21"/>
    <p:sldId id="279" r:id="rId22"/>
    <p:sldId id="280" r:id="rId23"/>
    <p:sldId id="281" r:id="rId24"/>
    <p:sldId id="282" r:id="rId25"/>
    <p:sldId id="283" r:id="rId26"/>
    <p:sldId id="284" r:id="rId27"/>
    <p:sldId id="285" r:id="rId28"/>
    <p:sldId id="286" r:id="rId29"/>
    <p:sldId id="287" r:id="rId30"/>
    <p:sldId id="288" r:id="rId31"/>
    <p:sldId id="289" r:id="rId32"/>
    <p:sldId id="272" r:id="rId33"/>
    <p:sldId id="273" r:id="rId34"/>
    <p:sldId id="290" r:id="rId35"/>
    <p:sldId id="291" r:id="rId36"/>
    <p:sldId id="295" r:id="rId37"/>
    <p:sldId id="296" r:id="rId38"/>
    <p:sldId id="297" r:id="rId39"/>
    <p:sldId id="298" r:id="rId40"/>
    <p:sldId id="299" r:id="rId41"/>
    <p:sldId id="300" r:id="rId42"/>
  </p:sldIdLst>
  <p:sldSz cx="9144000" cy="6858000" type="screen4x3"/>
  <p:notesSz cx="6858000" cy="9144000"/>
  <p:embeddedFontLst>
    <p:embeddedFont>
      <p:font typeface="맑은 고딕" panose="020B0503020000020004" pitchFamily="50" charset="-127"/>
      <p:regular r:id="rId44"/>
      <p:bold r:id="rId45"/>
    </p:embeddedFont>
    <p:embeddedFont>
      <p:font typeface="Calibri" panose="020F0502020204030204" pitchFamily="34" charset="0"/>
      <p:regular r:id="rId46"/>
      <p:bold r:id="rId47"/>
      <p:italic r:id="rId48"/>
      <p:boldItalic r:id="rId49"/>
    </p:embeddedFont>
    <p:embeddedFont>
      <p:font typeface="Calibri Light" panose="020F0302020204030204" pitchFamily="34" charset="0"/>
      <p:regular r:id="rId50"/>
      <p:italic r:id="rId51"/>
    </p:embeddedFont>
    <p:embeddedFont>
      <p:font typeface="나눔바른고딕" panose="020B0603020101020101" pitchFamily="50" charset="-127"/>
      <p:regular r:id="rId52"/>
      <p:bold r:id="rId5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4444"/>
    <a:srgbClr val="626262"/>
    <a:srgbClr val="1B1D27"/>
    <a:srgbClr val="2F2F2F"/>
    <a:srgbClr val="282828"/>
    <a:srgbClr val="0F8CC5"/>
    <a:srgbClr val="2EB9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153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4.fntdata"/><Relationship Id="rId50" Type="http://schemas.openxmlformats.org/officeDocument/2006/relationships/font" Target="fonts/font7.fntdata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2.fntdata"/><Relationship Id="rId53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6.fntdata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.fntdata"/><Relationship Id="rId52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font" Target="fonts/font5.fntdata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8.fntdata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CA36EB-942B-4EA3-BC18-CB952DD4941D}" type="datetimeFigureOut">
              <a:rPr lang="ko-KR" altLang="en-US" smtClean="0"/>
              <a:t>2018-11-08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0A6EB0-1B42-457A-8BC6-3A824BB2FF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27523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347588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837707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 userDrawn="1"/>
        </p:nvSpPr>
        <p:spPr>
          <a:xfrm>
            <a:off x="0" y="0"/>
            <a:ext cx="9144000" cy="720000"/>
          </a:xfrm>
          <a:prstGeom prst="rect">
            <a:avLst/>
          </a:prstGeom>
          <a:solidFill>
            <a:srgbClr val="1B1D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248573"/>
            <a:ext cx="9144000" cy="260950"/>
          </a:xfrm>
        </p:spPr>
        <p:txBody>
          <a:bodyPr lIns="0" tIns="0" rIns="0" bIns="0" anchor="t">
            <a:normAutofit/>
          </a:bodyPr>
          <a:lstStyle>
            <a:lvl1pPr algn="ctr">
              <a:lnSpc>
                <a:spcPts val="2200"/>
              </a:lnSpc>
              <a:defRPr sz="200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ko-KR" altLang="en-US" dirty="0" smtClean="0"/>
              <a:t>가운데 정렬 스타일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제목을 입력하세요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40000" y="6472778"/>
            <a:ext cx="3086100" cy="180000"/>
          </a:xfrm>
        </p:spPr>
        <p:txBody>
          <a:bodyPr lIns="0" tIns="0" rIns="0" bIns="0"/>
          <a:lstStyle>
            <a:lvl1pPr algn="l">
              <a:defRPr sz="900">
                <a:solidFill>
                  <a:srgbClr val="626262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46600" y="6472778"/>
            <a:ext cx="2057400" cy="180000"/>
          </a:xfrm>
        </p:spPr>
        <p:txBody>
          <a:bodyPr lIns="0" tIns="0" rIns="0" bIns="0"/>
          <a:lstStyle>
            <a:lvl1pPr>
              <a:defRPr sz="900">
                <a:solidFill>
                  <a:srgbClr val="626262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defRPr>
            </a:lvl1pPr>
          </a:lstStyle>
          <a:p>
            <a:r>
              <a:rPr lang="en-US" altLang="ko-KR" dirty="0" smtClean="0"/>
              <a:t>- </a:t>
            </a:r>
            <a:fld id="{187A0DEC-5E42-4488-A412-E6F2AD96E3A2}" type="slidenum">
              <a:rPr lang="ko-KR" altLang="en-US" smtClean="0"/>
              <a:pPr/>
              <a:t>‹#›</a:t>
            </a:fld>
            <a:r>
              <a:rPr lang="ko-KR" altLang="en-US" dirty="0" smtClean="0"/>
              <a:t> </a:t>
            </a:r>
            <a:r>
              <a:rPr lang="en-US" altLang="ko-KR" dirty="0" smtClean="0"/>
              <a:t>-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743590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7A0DEC-5E42-4488-A412-E6F2AD96E3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92265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7A0DEC-5E42-4488-A412-E6F2AD96E3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5127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8" r:id="rId2"/>
    <p:sldLayoutId id="2147483666" r:id="rId3"/>
    <p:sldLayoutId id="2147483667" r:id="rId4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598551"/>
            <a:ext cx="9144000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2800" dirty="0" err="1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블록체인</a:t>
            </a:r>
            <a:r>
              <a:rPr lang="ko-KR" altLang="en-US" sz="280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280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스터디</a:t>
            </a:r>
            <a:r>
              <a:rPr lang="ko-KR" altLang="en-US" sz="280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세미나</a:t>
            </a:r>
            <a:endParaRPr lang="ko-KR" altLang="en-US" sz="280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5552" y="1187640"/>
            <a:ext cx="1072896" cy="219456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4392000" y="1008000"/>
            <a:ext cx="360000" cy="21600"/>
          </a:xfrm>
          <a:prstGeom prst="rect">
            <a:avLst/>
          </a:prstGeom>
          <a:gradFill flip="none" rotWithShape="1">
            <a:gsLst>
              <a:gs pos="0">
                <a:srgbClr val="2EB9EE"/>
              </a:gs>
              <a:gs pos="100000">
                <a:srgbClr val="0F8CC5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330336" y="5927318"/>
            <a:ext cx="1260763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SOOMPAY</a:t>
            </a:r>
            <a:endParaRPr lang="ko-KR" altLang="en-US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941618" y="5927318"/>
            <a:ext cx="1260763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HW</a:t>
            </a:r>
            <a:endParaRPr lang="ko-KR" altLang="en-US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419896" y="5927318"/>
            <a:ext cx="1260763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dirty="0" err="1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강상연</a:t>
            </a:r>
            <a:endParaRPr lang="ko-KR" altLang="en-US" sz="140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42814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Wallet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73826" y="1349403"/>
            <a:ext cx="3283527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400" b="1" dirty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r>
              <a:rPr lang="en-US" altLang="ko-KR" sz="2400" b="1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Hash </a:t>
            </a:r>
            <a:r>
              <a:rPr lang="ko-KR" altLang="en-US" sz="2400" b="1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알고리즘</a:t>
            </a:r>
            <a:endParaRPr lang="ko-KR" altLang="en-US" sz="2400" b="1" dirty="0">
              <a:gradFill>
                <a:gsLst>
                  <a:gs pos="0">
                    <a:srgbClr val="444444"/>
                  </a:gs>
                  <a:gs pos="100000">
                    <a:srgbClr val="444444"/>
                  </a:gs>
                </a:gsLst>
                <a:lin ang="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39586" y="2054825"/>
            <a:ext cx="4372494" cy="28212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2200"/>
              </a:lnSpc>
            </a:pP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●  </a:t>
            </a:r>
            <a:r>
              <a:rPr lang="ko-KR" altLang="en-US" b="1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임의 데이터를 고정된 길이의 데이터로 매핑</a:t>
            </a:r>
            <a:endParaRPr lang="en-US" altLang="ko-KR" dirty="0" smtClean="0">
              <a:gradFill>
                <a:gsLst>
                  <a:gs pos="0">
                    <a:srgbClr val="444444"/>
                  </a:gs>
                  <a:gs pos="100000">
                    <a:srgbClr val="444444"/>
                  </a:gs>
                </a:gsLst>
                <a:lin ang="0" scaled="1"/>
              </a:gra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smtClean="0"/>
              <a:t>- </a:t>
            </a:r>
            <a:fld id="{187A0DEC-5E42-4488-A412-E6F2AD96E3A2}" type="slidenum">
              <a:rPr lang="ko-KR" altLang="en-US" smtClean="0"/>
              <a:pPr/>
              <a:t>10</a:t>
            </a:fld>
            <a:r>
              <a:rPr lang="ko-KR" altLang="en-US" smtClean="0"/>
              <a:t> </a:t>
            </a:r>
            <a:r>
              <a:rPr lang="en-US" altLang="ko-KR" smtClean="0"/>
              <a:t>-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879" y="3071469"/>
            <a:ext cx="7008384" cy="310488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2172" y="1014153"/>
            <a:ext cx="3198150" cy="2674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798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Wallet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41068" y="896283"/>
            <a:ext cx="659199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400" b="1" dirty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r>
              <a:rPr lang="en-US" altLang="ko-KR" sz="2400" b="1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2400" b="1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개인키</a:t>
            </a:r>
            <a:r>
              <a:rPr lang="en-US" altLang="ko-KR" sz="2400" b="1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(256bits) – </a:t>
            </a:r>
            <a:r>
              <a:rPr lang="ko-KR" altLang="en-US" sz="2400" b="1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거래에 필요한 서명</a:t>
            </a:r>
            <a:endParaRPr lang="ko-KR" altLang="en-US" sz="2400" b="1" dirty="0">
              <a:gradFill>
                <a:gsLst>
                  <a:gs pos="0">
                    <a:srgbClr val="444444"/>
                  </a:gs>
                  <a:gs pos="100000">
                    <a:srgbClr val="444444"/>
                  </a:gs>
                </a:gsLst>
                <a:lin ang="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smtClean="0"/>
              <a:t>- </a:t>
            </a:r>
            <a:fld id="{187A0DEC-5E42-4488-A412-E6F2AD96E3A2}" type="slidenum">
              <a:rPr lang="ko-KR" altLang="en-US" smtClean="0"/>
              <a:pPr/>
              <a:t>11</a:t>
            </a:fld>
            <a:r>
              <a:rPr lang="ko-KR" altLang="en-US" smtClean="0"/>
              <a:t> </a:t>
            </a:r>
            <a:r>
              <a:rPr lang="en-US" altLang="ko-KR" smtClean="0"/>
              <a:t>-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56953" y="1828800"/>
            <a:ext cx="4796443" cy="24522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56953" y="1420333"/>
            <a:ext cx="8345978" cy="28212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2200"/>
              </a:lnSpc>
            </a:pP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●  단순 랜덤 값이 아닌 지정한 단어 및 문장을 이용한 해시 값으로도 설정 가능</a:t>
            </a:r>
            <a:endParaRPr lang="en-US" altLang="ko-KR" dirty="0" smtClean="0">
              <a:gradFill>
                <a:gsLst>
                  <a:gs pos="0">
                    <a:srgbClr val="444444"/>
                  </a:gs>
                  <a:gs pos="100000">
                    <a:srgbClr val="444444"/>
                  </a:gs>
                </a:gsLst>
                <a:lin ang="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2200"/>
              </a:lnSpc>
            </a:pPr>
            <a:endParaRPr lang="en-US" altLang="ko-KR" dirty="0">
              <a:gradFill>
                <a:gsLst>
                  <a:gs pos="0">
                    <a:srgbClr val="444444"/>
                  </a:gs>
                  <a:gs pos="100000">
                    <a:srgbClr val="444444"/>
                  </a:gs>
                </a:gsLst>
                <a:lin ang="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2200"/>
              </a:lnSpc>
            </a:pP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○  </a:t>
            </a:r>
            <a:r>
              <a:rPr lang="en-US" altLang="ko-KR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RNG - </a:t>
            </a: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랜덤</a:t>
            </a:r>
            <a:endParaRPr lang="en-US" altLang="ko-KR" dirty="0">
              <a:gradFill>
                <a:gsLst>
                  <a:gs pos="0">
                    <a:srgbClr val="444444"/>
                  </a:gs>
                  <a:gs pos="100000">
                    <a:srgbClr val="444444"/>
                  </a:gs>
                </a:gsLst>
                <a:lin ang="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2200"/>
              </a:lnSpc>
            </a:pPr>
            <a:r>
              <a:rPr lang="en-US" altLang="ko-KR" dirty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	</a:t>
            </a: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■ </a:t>
            </a:r>
            <a:r>
              <a:rPr lang="en-US" altLang="ko-KR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TRNG : </a:t>
            </a: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반도체 노이즈나 마우스 움직임 같은 예측 불가능한 </a:t>
            </a:r>
            <a:r>
              <a:rPr lang="ko-KR" altLang="en-US" dirty="0" err="1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난수</a:t>
            </a:r>
            <a:endParaRPr lang="en-US" altLang="ko-KR" dirty="0" smtClean="0">
              <a:gradFill>
                <a:gsLst>
                  <a:gs pos="0">
                    <a:srgbClr val="444444"/>
                  </a:gs>
                  <a:gs pos="100000">
                    <a:srgbClr val="444444"/>
                  </a:gs>
                </a:gsLst>
                <a:lin ang="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2200"/>
              </a:lnSpc>
            </a:pPr>
            <a:r>
              <a:rPr lang="en-US" altLang="ko-KR" dirty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	</a:t>
            </a: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□ </a:t>
            </a:r>
            <a:r>
              <a:rPr lang="en-US" altLang="ko-KR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PRNG : </a:t>
            </a: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시간을 매개체</a:t>
            </a:r>
            <a:r>
              <a:rPr lang="en-US" altLang="ko-KR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(SEED)</a:t>
            </a: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 </a:t>
            </a:r>
            <a:r>
              <a:rPr lang="ko-KR" altLang="en-US" dirty="0" err="1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난</a:t>
            </a:r>
            <a:r>
              <a:rPr lang="ko-KR" altLang="en-US" dirty="0" err="1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</a:t>
            </a: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발생</a:t>
            </a:r>
            <a:r>
              <a:rPr lang="en-US" altLang="ko-KR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추측 가능성 존재</a:t>
            </a:r>
            <a:endParaRPr lang="en-US" altLang="ko-KR" dirty="0" smtClean="0">
              <a:gradFill>
                <a:gsLst>
                  <a:gs pos="0">
                    <a:srgbClr val="444444"/>
                  </a:gs>
                  <a:gs pos="100000">
                    <a:srgbClr val="444444"/>
                  </a:gs>
                </a:gsLst>
                <a:lin ang="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2200"/>
              </a:lnSpc>
            </a:pPr>
            <a:r>
              <a:rPr lang="en-US" altLang="ko-KR" dirty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	</a:t>
            </a: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■ </a:t>
            </a:r>
            <a:r>
              <a:rPr lang="en-US" altLang="ko-KR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CSPRNG : TRNG </a:t>
            </a: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모아서 매개체로 사용하는 방식</a:t>
            </a:r>
            <a:r>
              <a:rPr lang="en-US" altLang="ko-KR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dirty="0" err="1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암호학적</a:t>
            </a: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기법 만족</a:t>
            </a:r>
            <a:r>
              <a:rPr lang="en-US" altLang="ko-KR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pPr>
              <a:lnSpc>
                <a:spcPts val="2200"/>
              </a:lnSpc>
            </a:pPr>
            <a:endParaRPr lang="en-US" altLang="ko-KR" b="1" dirty="0">
              <a:gradFill>
                <a:gsLst>
                  <a:gs pos="0">
                    <a:srgbClr val="444444"/>
                  </a:gs>
                  <a:gs pos="100000">
                    <a:srgbClr val="444444"/>
                  </a:gs>
                </a:gsLst>
                <a:lin ang="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2200"/>
              </a:lnSpc>
            </a:pP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●  거래 및 관리</a:t>
            </a:r>
            <a:r>
              <a:rPr lang="en-US" altLang="ko-KR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목적에 따른 여러 유형의 포맷 형식이 존재 및 변환 가능</a:t>
            </a:r>
            <a:endParaRPr lang="en-US" altLang="ko-KR" dirty="0" smtClean="0">
              <a:gradFill>
                <a:gsLst>
                  <a:gs pos="0">
                    <a:srgbClr val="444444"/>
                  </a:gs>
                  <a:gs pos="100000">
                    <a:srgbClr val="444444"/>
                  </a:gs>
                </a:gsLst>
                <a:lin ang="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2200"/>
              </a:lnSpc>
            </a:pPr>
            <a:r>
              <a:rPr lang="en-US" altLang="ko-KR" dirty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	</a:t>
            </a:r>
          </a:p>
          <a:p>
            <a:pPr>
              <a:lnSpc>
                <a:spcPts val="2200"/>
              </a:lnSpc>
            </a:pP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○  거래 유형에는 </a:t>
            </a:r>
            <a:r>
              <a:rPr lang="en-US" altLang="ko-KR" b="1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Raw</a:t>
            </a:r>
            <a:r>
              <a:rPr lang="en-US" altLang="ko-KR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en-US" altLang="ko-KR" b="1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Hex</a:t>
            </a:r>
            <a:r>
              <a:rPr lang="en-US" altLang="ko-KR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존재</a:t>
            </a:r>
            <a:r>
              <a:rPr lang="en-US" altLang="ko-KR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dirty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관리 유형에는 </a:t>
            </a:r>
            <a:r>
              <a:rPr lang="en-US" altLang="ko-KR" b="1" dirty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WIF</a:t>
            </a:r>
            <a:r>
              <a:rPr lang="en-US" altLang="ko-KR" dirty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en-US" altLang="ko-KR" b="1" dirty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WIF-Compress Format</a:t>
            </a:r>
            <a:r>
              <a:rPr lang="ko-KR" altLang="en-US" dirty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</a:t>
            </a:r>
            <a:r>
              <a:rPr lang="en-US" altLang="ko-KR" dirty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존재</a:t>
            </a:r>
            <a:endParaRPr lang="ko-KR" altLang="en-US" dirty="0">
              <a:gradFill>
                <a:gsLst>
                  <a:gs pos="0">
                    <a:srgbClr val="444444"/>
                  </a:gs>
                  <a:gs pos="100000">
                    <a:srgbClr val="444444"/>
                  </a:gs>
                </a:gsLst>
                <a:lin ang="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109" y="4249242"/>
            <a:ext cx="4573833" cy="162929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9942" y="4227568"/>
            <a:ext cx="4367769" cy="1619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451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9824" y="4058178"/>
            <a:ext cx="4854307" cy="2604133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Wallet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41068" y="896283"/>
            <a:ext cx="659199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400" b="1" dirty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r>
              <a:rPr lang="en-US" altLang="ko-KR" sz="2400" b="1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2400" b="1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개인키</a:t>
            </a:r>
            <a:r>
              <a:rPr lang="en-US" altLang="ko-KR" sz="2400" b="1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(256bits) – Base58Check</a:t>
            </a:r>
            <a:endParaRPr lang="ko-KR" altLang="en-US" sz="2400" b="1" dirty="0">
              <a:gradFill>
                <a:gsLst>
                  <a:gs pos="0">
                    <a:srgbClr val="444444"/>
                  </a:gs>
                  <a:gs pos="100000">
                    <a:srgbClr val="444444"/>
                  </a:gs>
                </a:gsLst>
                <a:lin ang="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smtClean="0"/>
              <a:t>- </a:t>
            </a:r>
            <a:fld id="{187A0DEC-5E42-4488-A412-E6F2AD96E3A2}" type="slidenum">
              <a:rPr lang="ko-KR" altLang="en-US" smtClean="0"/>
              <a:pPr/>
              <a:t>12</a:t>
            </a:fld>
            <a:r>
              <a:rPr lang="ko-KR" altLang="en-US" smtClean="0"/>
              <a:t> </a:t>
            </a:r>
            <a:r>
              <a:rPr lang="en-US" altLang="ko-KR" smtClean="0"/>
              <a:t>-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56953" y="1828800"/>
            <a:ext cx="4796443" cy="24522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56953" y="1420333"/>
            <a:ext cx="8345978" cy="84638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2200"/>
              </a:lnSpc>
            </a:pP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●  </a:t>
            </a:r>
            <a:r>
              <a:rPr lang="en-US" altLang="ko-KR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58</a:t>
            </a: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개의 문자와 </a:t>
            </a:r>
            <a:r>
              <a:rPr lang="en-US" altLang="ko-KR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Check Sum </a:t>
            </a: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값을 읽기 쉬운 형태로 변환 및 에러 검출을  위해 사용</a:t>
            </a:r>
            <a:endParaRPr lang="en-US" altLang="ko-KR" dirty="0" smtClean="0">
              <a:gradFill>
                <a:gsLst>
                  <a:gs pos="0">
                    <a:srgbClr val="444444"/>
                  </a:gs>
                  <a:gs pos="100000">
                    <a:srgbClr val="444444"/>
                  </a:gs>
                </a:gsLst>
                <a:lin ang="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2200"/>
              </a:lnSpc>
            </a:pPr>
            <a:endParaRPr lang="en-US" altLang="ko-KR" dirty="0">
              <a:gradFill>
                <a:gsLst>
                  <a:gs pos="0">
                    <a:srgbClr val="444444"/>
                  </a:gs>
                  <a:gs pos="100000">
                    <a:srgbClr val="444444"/>
                  </a:gs>
                </a:gsLst>
                <a:lin ang="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2200"/>
              </a:lnSpc>
            </a:pP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○  </a:t>
            </a:r>
            <a:r>
              <a:rPr lang="en-US" altLang="ko-KR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Base58Check</a:t>
            </a:r>
            <a:r>
              <a:rPr lang="ko-KR" altLang="en-US" dirty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dirty="0" err="1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인코딩은</a:t>
            </a: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개인키</a:t>
            </a:r>
            <a:r>
              <a:rPr lang="en-US" altLang="ko-KR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공개키</a:t>
            </a:r>
            <a:r>
              <a:rPr lang="en-US" altLang="ko-KR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지갑에도 사용</a:t>
            </a:r>
            <a:r>
              <a:rPr lang="en-US" altLang="ko-KR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 err="1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구분자로</a:t>
            </a:r>
            <a:r>
              <a:rPr lang="ko-KR" altLang="en-US" dirty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Version prefix </a:t>
            </a: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</a:t>
            </a:r>
            <a:endParaRPr lang="en-US" altLang="ko-KR" dirty="0" smtClean="0">
              <a:gradFill>
                <a:gsLst>
                  <a:gs pos="0">
                    <a:srgbClr val="444444"/>
                  </a:gs>
                  <a:gs pos="100000">
                    <a:srgbClr val="444444"/>
                  </a:gs>
                </a:gsLst>
                <a:lin ang="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497" y="2330864"/>
            <a:ext cx="3616036" cy="169333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8769" y="2484112"/>
            <a:ext cx="4275661" cy="1540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340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Wallet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15884" y="962329"/>
            <a:ext cx="659199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400" b="1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4. </a:t>
            </a:r>
            <a:r>
              <a:rPr lang="ko-KR" altLang="en-US" sz="2400" b="1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공개키</a:t>
            </a:r>
            <a:r>
              <a:rPr lang="en-US" altLang="ko-KR" sz="2400" b="1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(512bits) – </a:t>
            </a:r>
            <a:r>
              <a:rPr lang="ko-KR" altLang="en-US" sz="2400" b="1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변환</a:t>
            </a:r>
            <a:endParaRPr lang="ko-KR" altLang="en-US" sz="2400" b="1" dirty="0">
              <a:gradFill>
                <a:gsLst>
                  <a:gs pos="0">
                    <a:srgbClr val="444444"/>
                  </a:gs>
                  <a:gs pos="100000">
                    <a:srgbClr val="444444"/>
                  </a:gs>
                </a:gsLst>
                <a:lin ang="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smtClean="0"/>
              <a:t>- </a:t>
            </a:r>
            <a:fld id="{187A0DEC-5E42-4488-A412-E6F2AD96E3A2}" type="slidenum">
              <a:rPr lang="ko-KR" altLang="en-US" smtClean="0"/>
              <a:pPr/>
              <a:t>13</a:t>
            </a:fld>
            <a:r>
              <a:rPr lang="ko-KR" altLang="en-US" smtClean="0"/>
              <a:t> </a:t>
            </a:r>
            <a:r>
              <a:rPr lang="en-US" altLang="ko-KR" smtClean="0"/>
              <a:t>-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90204" y="1599128"/>
            <a:ext cx="8345978" cy="14106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2200"/>
              </a:lnSpc>
            </a:pP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●</a:t>
            </a:r>
            <a:r>
              <a:rPr lang="en-US" altLang="ko-KR" dirty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개인키 활용</a:t>
            </a:r>
            <a:r>
              <a:rPr lang="en-US" altLang="ko-KR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secp256k1</a:t>
            </a: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 정의된 </a:t>
            </a:r>
            <a:r>
              <a:rPr lang="ko-KR" altLang="en-US" b="1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타원 곡선 암호</a:t>
            </a:r>
            <a:r>
              <a:rPr lang="en-US" altLang="ko-KR" b="1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(ECC)	</a:t>
            </a: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방식으로 계산</a:t>
            </a:r>
            <a:endParaRPr lang="en-US" altLang="ko-KR" dirty="0" smtClean="0">
              <a:gradFill>
                <a:gsLst>
                  <a:gs pos="0">
                    <a:srgbClr val="444444"/>
                  </a:gs>
                  <a:gs pos="100000">
                    <a:srgbClr val="444444"/>
                  </a:gs>
                </a:gsLst>
                <a:lin ang="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2200"/>
              </a:lnSpc>
            </a:pPr>
            <a:endParaRPr lang="en-US" altLang="ko-KR" dirty="0">
              <a:gradFill>
                <a:gsLst>
                  <a:gs pos="0">
                    <a:srgbClr val="444444"/>
                  </a:gs>
                  <a:gs pos="100000">
                    <a:srgbClr val="444444"/>
                  </a:gs>
                </a:gsLst>
                <a:lin ang="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2200"/>
              </a:lnSpc>
            </a:pP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○  </a:t>
            </a:r>
            <a:r>
              <a:rPr lang="en-US" altLang="ko-KR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Uncompressed</a:t>
            </a: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Format</a:t>
            </a:r>
            <a:r>
              <a:rPr lang="ko-KR" altLang="en-US" dirty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</a:t>
            </a: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0x04 + x + y</a:t>
            </a: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형태</a:t>
            </a:r>
            <a:r>
              <a:rPr lang="en-US" altLang="ko-KR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8 + 256 + 256 = 520bit</a:t>
            </a:r>
          </a:p>
          <a:p>
            <a:pPr>
              <a:lnSpc>
                <a:spcPts val="2200"/>
              </a:lnSpc>
            </a:pPr>
            <a:endParaRPr lang="en-US" altLang="ko-KR" dirty="0" smtClean="0">
              <a:gradFill>
                <a:gsLst>
                  <a:gs pos="0">
                    <a:srgbClr val="444444"/>
                  </a:gs>
                  <a:gs pos="100000">
                    <a:srgbClr val="444444"/>
                  </a:gs>
                </a:gsLst>
                <a:lin ang="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2200"/>
              </a:lnSpc>
            </a:pP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●  </a:t>
            </a:r>
            <a:r>
              <a:rPr lang="en-US" altLang="ko-KR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Compressed Format : ((y%2=0) ? 0x02 : 0x03) + x</a:t>
            </a:r>
            <a:endParaRPr lang="en-US" altLang="ko-KR" dirty="0">
              <a:gradFill>
                <a:gsLst>
                  <a:gs pos="0">
                    <a:srgbClr val="444444"/>
                  </a:gs>
                  <a:gs pos="100000">
                    <a:srgbClr val="444444"/>
                  </a:gs>
                </a:gsLst>
                <a:lin ang="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5531" y="3236384"/>
            <a:ext cx="3264689" cy="247524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170" y="3122442"/>
            <a:ext cx="4002350" cy="259186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495" y="5734477"/>
            <a:ext cx="6686550" cy="40957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170" y="6106630"/>
            <a:ext cx="6657975" cy="46672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04439" y="4427339"/>
            <a:ext cx="2471092" cy="62874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cxnSp>
        <p:nvCxnSpPr>
          <p:cNvPr id="13" name="직선 연결선 12"/>
          <p:cNvCxnSpPr/>
          <p:nvPr/>
        </p:nvCxnSpPr>
        <p:spPr>
          <a:xfrm flipH="1">
            <a:off x="5275531" y="2988651"/>
            <a:ext cx="6960" cy="26664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368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Wallet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99011" y="1022305"/>
            <a:ext cx="659199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400" b="1" dirty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</a:t>
            </a:r>
            <a:r>
              <a:rPr lang="en-US" altLang="ko-KR" sz="2400" b="1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2400" b="1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지갑 주소 </a:t>
            </a:r>
            <a:r>
              <a:rPr lang="en-US" altLang="ko-KR" sz="2400" b="1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Address(512bits)</a:t>
            </a:r>
            <a:endParaRPr lang="ko-KR" altLang="en-US" sz="2400" b="1" dirty="0">
              <a:gradFill>
                <a:gsLst>
                  <a:gs pos="0">
                    <a:srgbClr val="444444"/>
                  </a:gs>
                  <a:gs pos="100000">
                    <a:srgbClr val="444444"/>
                  </a:gs>
                </a:gsLst>
                <a:lin ang="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smtClean="0"/>
              <a:t>- </a:t>
            </a:r>
            <a:fld id="{187A0DEC-5E42-4488-A412-E6F2AD96E3A2}" type="slidenum">
              <a:rPr lang="ko-KR" altLang="en-US" smtClean="0"/>
              <a:pPr/>
              <a:t>14</a:t>
            </a:fld>
            <a:r>
              <a:rPr lang="ko-KR" altLang="en-US" smtClean="0"/>
              <a:t> </a:t>
            </a:r>
            <a:r>
              <a:rPr lang="en-US" altLang="ko-KR" smtClean="0"/>
              <a:t>-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48393" y="1650296"/>
            <a:ext cx="8212974" cy="28212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2200"/>
              </a:lnSpc>
            </a:pP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●  비트코인 받거나</a:t>
            </a:r>
            <a:r>
              <a:rPr lang="en-US" altLang="ko-KR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잔고 및 거래내역 관리할 때 주로 사용</a:t>
            </a:r>
            <a:r>
              <a:rPr lang="en-US" altLang="ko-KR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b="1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공개 정보 </a:t>
            </a:r>
            <a:endParaRPr lang="en-US" altLang="ko-KR" dirty="0" smtClean="0">
              <a:gradFill>
                <a:gsLst>
                  <a:gs pos="0">
                    <a:srgbClr val="444444"/>
                  </a:gs>
                  <a:gs pos="100000">
                    <a:srgbClr val="444444"/>
                  </a:gs>
                </a:gsLst>
                <a:lin ang="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2200"/>
              </a:lnSpc>
            </a:pPr>
            <a:endParaRPr lang="en-US" altLang="ko-KR" dirty="0">
              <a:gradFill>
                <a:gsLst>
                  <a:gs pos="0">
                    <a:srgbClr val="444444"/>
                  </a:gs>
                  <a:gs pos="100000">
                    <a:srgbClr val="444444"/>
                  </a:gs>
                </a:gsLst>
                <a:lin ang="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2200"/>
              </a:lnSpc>
            </a:pP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○  </a:t>
            </a:r>
            <a:r>
              <a:rPr lang="ko-KR" altLang="en-US" dirty="0" err="1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공개키를</a:t>
            </a:r>
            <a:r>
              <a:rPr lang="ko-KR" altLang="en-US" dirty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해시 함수를 </a:t>
            </a:r>
            <a:r>
              <a:rPr lang="ko-KR" altLang="en-US" dirty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사용하여 </a:t>
            </a: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공개키 해시를 만든다</a:t>
            </a:r>
            <a:r>
              <a:rPr lang="en-US" altLang="ko-KR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A=RIPEMD160(SHA256(K))</a:t>
            </a:r>
          </a:p>
          <a:p>
            <a:pPr>
              <a:lnSpc>
                <a:spcPts val="2200"/>
              </a:lnSpc>
            </a:pPr>
            <a:r>
              <a:rPr lang="en-US" altLang="ko-KR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	</a:t>
            </a:r>
          </a:p>
          <a:p>
            <a:pPr>
              <a:lnSpc>
                <a:spcPts val="2200"/>
              </a:lnSpc>
            </a:pPr>
            <a:r>
              <a:rPr lang="ko-KR" altLang="en-US" dirty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●  </a:t>
            </a: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공개키 해시 값에 </a:t>
            </a:r>
            <a:r>
              <a:rPr lang="en-US" altLang="ko-KR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prefix </a:t>
            </a: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추가 후</a:t>
            </a:r>
            <a:r>
              <a:rPr lang="en-US" altLang="ko-KR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Base58Check </a:t>
            </a:r>
            <a:r>
              <a:rPr lang="ko-KR" altLang="en-US" dirty="0" err="1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인코딩으로</a:t>
            </a: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지갑 주소 생성</a:t>
            </a:r>
            <a:endParaRPr lang="en-US" altLang="ko-KR" dirty="0" smtClean="0">
              <a:gradFill>
                <a:gsLst>
                  <a:gs pos="0">
                    <a:srgbClr val="444444"/>
                  </a:gs>
                  <a:gs pos="100000">
                    <a:srgbClr val="444444"/>
                  </a:gs>
                </a:gsLst>
                <a:lin ang="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2200"/>
              </a:lnSpc>
            </a:pPr>
            <a:endParaRPr lang="en-US" altLang="ko-KR" dirty="0" smtClean="0">
              <a:gradFill>
                <a:gsLst>
                  <a:gs pos="0">
                    <a:srgbClr val="444444"/>
                  </a:gs>
                  <a:gs pos="100000">
                    <a:srgbClr val="444444"/>
                  </a:gs>
                </a:gsLst>
                <a:lin ang="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2200"/>
              </a:lnSpc>
            </a:pPr>
            <a:r>
              <a:rPr lang="ko-KR" altLang="en-US" dirty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○ </a:t>
            </a: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지갑 주소는 </a:t>
            </a:r>
            <a:r>
              <a:rPr lang="en-US" altLang="ko-KR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Uncompressed </a:t>
            </a: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형태의 공개키로 만드는게 일반적</a:t>
            </a:r>
            <a:endParaRPr lang="en-US" altLang="ko-KR" dirty="0" smtClean="0">
              <a:gradFill>
                <a:gsLst>
                  <a:gs pos="0">
                    <a:srgbClr val="444444"/>
                  </a:gs>
                  <a:gs pos="100000">
                    <a:srgbClr val="444444"/>
                  </a:gs>
                </a:gsLst>
                <a:lin ang="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2200"/>
              </a:lnSpc>
            </a:pPr>
            <a:r>
              <a:rPr lang="en-US" altLang="ko-KR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Compressed </a:t>
            </a: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형태의 </a:t>
            </a:r>
            <a:r>
              <a:rPr lang="ko-KR" altLang="en-US" dirty="0" err="1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공개키도</a:t>
            </a: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가능</a:t>
            </a:r>
            <a:r>
              <a:rPr lang="en-US" altLang="ko-KR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해시 값 및 주소 상이</a:t>
            </a:r>
            <a:r>
              <a:rPr lang="en-US" altLang="ko-KR" dirty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	</a:t>
            </a:r>
          </a:p>
          <a:p>
            <a:pPr>
              <a:lnSpc>
                <a:spcPts val="2200"/>
              </a:lnSpc>
            </a:pPr>
            <a:endParaRPr lang="en-US" altLang="ko-KR" dirty="0" smtClean="0">
              <a:gradFill>
                <a:gsLst>
                  <a:gs pos="0">
                    <a:srgbClr val="444444"/>
                  </a:gs>
                  <a:gs pos="100000">
                    <a:srgbClr val="444444"/>
                  </a:gs>
                </a:gsLst>
                <a:lin ang="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2200"/>
              </a:lnSpc>
            </a:pPr>
            <a:endParaRPr lang="ko-KR" altLang="en-US" dirty="0">
              <a:gradFill>
                <a:gsLst>
                  <a:gs pos="0">
                    <a:srgbClr val="444444"/>
                  </a:gs>
                  <a:gs pos="100000">
                    <a:srgbClr val="444444"/>
                  </a:gs>
                </a:gsLst>
                <a:lin ang="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6684" y="3070216"/>
            <a:ext cx="2144683" cy="340256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393" y="4471581"/>
            <a:ext cx="5671130" cy="1377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322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232" y="4716776"/>
            <a:ext cx="7448329" cy="193600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5907" y="1528264"/>
            <a:ext cx="4541385" cy="2833342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Wallet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81315" y="895243"/>
            <a:ext cx="659199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400" b="1" dirty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</a:t>
            </a:r>
            <a:r>
              <a:rPr lang="en-US" altLang="ko-KR" sz="2400" b="1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2400" b="1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지갑 주소 </a:t>
            </a:r>
            <a:r>
              <a:rPr lang="en-US" altLang="ko-KR" sz="2400" b="1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sz="2400" b="1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지갑 주소 관리</a:t>
            </a:r>
            <a:endParaRPr lang="ko-KR" altLang="en-US" sz="2400" b="1" dirty="0">
              <a:gradFill>
                <a:gsLst>
                  <a:gs pos="0">
                    <a:srgbClr val="444444"/>
                  </a:gs>
                  <a:gs pos="100000">
                    <a:srgbClr val="444444"/>
                  </a:gs>
                </a:gsLst>
                <a:lin ang="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smtClean="0"/>
              <a:t>- </a:t>
            </a:r>
            <a:fld id="{187A0DEC-5E42-4488-A412-E6F2AD96E3A2}" type="slidenum">
              <a:rPr lang="ko-KR" altLang="en-US" smtClean="0"/>
              <a:pPr/>
              <a:t>15</a:t>
            </a:fld>
            <a:r>
              <a:rPr lang="ko-KR" altLang="en-US" smtClean="0"/>
              <a:t> </a:t>
            </a:r>
            <a:r>
              <a:rPr lang="en-US" altLang="ko-KR" smtClean="0"/>
              <a:t>-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91026" y="1406876"/>
            <a:ext cx="8212974" cy="33855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2200"/>
              </a:lnSpc>
            </a:pP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●  다수 주소 </a:t>
            </a:r>
            <a:r>
              <a:rPr lang="en-US" altLang="ko-KR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dirty="0" err="1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개인키를</a:t>
            </a: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일회용 암호처럼 쓰고 버리는 개념</a:t>
            </a:r>
            <a:r>
              <a:rPr lang="en-US" altLang="ko-KR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(OTP)</a:t>
            </a: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사용</a:t>
            </a:r>
            <a:endParaRPr lang="en-US" altLang="ko-KR" dirty="0">
              <a:gradFill>
                <a:gsLst>
                  <a:gs pos="0">
                    <a:srgbClr val="444444"/>
                  </a:gs>
                  <a:gs pos="100000">
                    <a:srgbClr val="444444"/>
                  </a:gs>
                </a:gsLst>
                <a:lin ang="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2200"/>
              </a:lnSpc>
            </a:pPr>
            <a:r>
              <a:rPr lang="en-US" altLang="ko-KR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- </a:t>
            </a: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장점 </a:t>
            </a:r>
            <a:r>
              <a:rPr lang="en-US" altLang="ko-KR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개인키가 지속적으로 변경되어 해킹에 안전</a:t>
            </a:r>
            <a:endParaRPr lang="en-US" altLang="ko-KR" dirty="0" smtClean="0">
              <a:gradFill>
                <a:gsLst>
                  <a:gs pos="0">
                    <a:srgbClr val="444444"/>
                  </a:gs>
                  <a:gs pos="100000">
                    <a:srgbClr val="444444"/>
                  </a:gs>
                </a:gsLst>
                <a:lin ang="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2200"/>
              </a:lnSpc>
            </a:pPr>
            <a:r>
              <a:rPr lang="en-US" altLang="ko-KR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- </a:t>
            </a: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단점 </a:t>
            </a:r>
            <a:r>
              <a:rPr lang="en-US" altLang="ko-KR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지속적인 백업 및 전자장치 의존</a:t>
            </a:r>
            <a:endParaRPr lang="en-US" altLang="ko-KR" dirty="0" smtClean="0">
              <a:gradFill>
                <a:gsLst>
                  <a:gs pos="0">
                    <a:srgbClr val="444444"/>
                  </a:gs>
                  <a:gs pos="100000">
                    <a:srgbClr val="444444"/>
                  </a:gs>
                </a:gsLst>
                <a:lin ang="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2200"/>
              </a:lnSpc>
            </a:pPr>
            <a:r>
              <a:rPr lang="en-US" altLang="ko-KR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	</a:t>
            </a: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관리소홀로 인한 분실 위험 높음</a:t>
            </a:r>
            <a:endParaRPr lang="en-US" altLang="ko-KR" dirty="0" smtClean="0">
              <a:gradFill>
                <a:gsLst>
                  <a:gs pos="0">
                    <a:srgbClr val="444444"/>
                  </a:gs>
                  <a:gs pos="100000">
                    <a:srgbClr val="444444"/>
                  </a:gs>
                </a:gsLst>
                <a:lin ang="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2200"/>
              </a:lnSpc>
            </a:pPr>
            <a:endParaRPr lang="en-US" altLang="ko-KR" sz="900" dirty="0">
              <a:gradFill>
                <a:gsLst>
                  <a:gs pos="0">
                    <a:srgbClr val="444444"/>
                  </a:gs>
                  <a:gs pos="100000">
                    <a:srgbClr val="444444"/>
                  </a:gs>
                </a:gsLst>
                <a:lin ang="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2200"/>
              </a:lnSpc>
            </a:pP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○  </a:t>
            </a:r>
            <a:r>
              <a:rPr lang="en-US" altLang="ko-KR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Nondeterministic</a:t>
            </a:r>
            <a:endParaRPr lang="en-US" altLang="ko-KR" dirty="0">
              <a:gradFill>
                <a:gsLst>
                  <a:gs pos="0">
                    <a:srgbClr val="444444"/>
                  </a:gs>
                  <a:gs pos="100000">
                    <a:srgbClr val="444444"/>
                  </a:gs>
                </a:gsLst>
                <a:lin ang="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2200"/>
              </a:lnSpc>
            </a:pPr>
            <a:r>
              <a:rPr lang="en-US" altLang="ko-KR" dirty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-  </a:t>
            </a: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지갑 주소를 랜덤으로 생성</a:t>
            </a:r>
            <a:endParaRPr lang="en-US" altLang="ko-KR" dirty="0" smtClean="0">
              <a:gradFill>
                <a:gsLst>
                  <a:gs pos="0">
                    <a:srgbClr val="444444"/>
                  </a:gs>
                  <a:gs pos="100000">
                    <a:srgbClr val="444444"/>
                  </a:gs>
                </a:gsLst>
                <a:lin ang="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2200"/>
              </a:lnSpc>
            </a:pPr>
            <a:r>
              <a:rPr lang="en-US" altLang="ko-KR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-  </a:t>
            </a: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연관성이 없어</a:t>
            </a:r>
            <a:r>
              <a:rPr lang="en-US" altLang="ko-KR" dirty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안전하지만</a:t>
            </a:r>
            <a:r>
              <a:rPr lang="en-US" altLang="ko-KR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백업 관리가 중요</a:t>
            </a:r>
            <a:endParaRPr lang="en-US" altLang="ko-KR" dirty="0">
              <a:gradFill>
                <a:gsLst>
                  <a:gs pos="0">
                    <a:srgbClr val="444444"/>
                  </a:gs>
                  <a:gs pos="100000">
                    <a:srgbClr val="444444"/>
                  </a:gs>
                </a:gsLst>
                <a:lin ang="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2200"/>
              </a:lnSpc>
            </a:pP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●  </a:t>
            </a:r>
            <a:r>
              <a:rPr lang="en-US" altLang="ko-KR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Deterministic</a:t>
            </a:r>
          </a:p>
          <a:p>
            <a:pPr>
              <a:lnSpc>
                <a:spcPts val="2200"/>
              </a:lnSpc>
            </a:pPr>
            <a:r>
              <a:rPr lang="en-US" altLang="ko-KR" dirty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- Seed </a:t>
            </a: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값을 매개체로 하여 다수의 키를 생성</a:t>
            </a:r>
            <a:endParaRPr lang="en-US" altLang="ko-KR" dirty="0" smtClean="0">
              <a:gradFill>
                <a:gsLst>
                  <a:gs pos="0">
                    <a:srgbClr val="444444"/>
                  </a:gs>
                  <a:gs pos="100000">
                    <a:srgbClr val="444444"/>
                  </a:gs>
                </a:gsLst>
                <a:lin ang="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2200"/>
              </a:lnSpc>
            </a:pPr>
            <a:r>
              <a:rPr lang="en-US" altLang="ko-KR" dirty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- Seed </a:t>
            </a: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값만 백업을 한다면 나머지 복원 가능</a:t>
            </a:r>
            <a:endParaRPr lang="en-US" altLang="ko-KR" dirty="0" smtClean="0">
              <a:gradFill>
                <a:gsLst>
                  <a:gs pos="0">
                    <a:srgbClr val="444444"/>
                  </a:gs>
                  <a:gs pos="100000">
                    <a:srgbClr val="444444"/>
                  </a:gs>
                </a:gsLst>
                <a:lin ang="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2200"/>
              </a:lnSpc>
            </a:pPr>
            <a:r>
              <a:rPr lang="en-US" altLang="ko-KR" dirty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- Tree</a:t>
            </a: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형태나</a:t>
            </a:r>
            <a:r>
              <a:rPr lang="en-US" altLang="ko-KR" dirty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HD wallet </a:t>
            </a: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방식이 널리 사용</a:t>
            </a:r>
            <a:endParaRPr lang="en-US" altLang="ko-KR" dirty="0">
              <a:gradFill>
                <a:gsLst>
                  <a:gs pos="0">
                    <a:srgbClr val="444444"/>
                  </a:gs>
                  <a:gs pos="100000">
                    <a:srgbClr val="444444"/>
                  </a:gs>
                </a:gsLst>
                <a:lin ang="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85047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Wallet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055149" y="1009417"/>
            <a:ext cx="4869353" cy="13542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4000" b="1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Part 3</a:t>
            </a:r>
          </a:p>
          <a:p>
            <a:pPr algn="ctr"/>
            <a:endParaRPr lang="en-US" altLang="ko-KR" sz="2400" b="1" dirty="0">
              <a:gradFill>
                <a:gsLst>
                  <a:gs pos="0">
                    <a:srgbClr val="444444"/>
                  </a:gs>
                  <a:gs pos="100000">
                    <a:srgbClr val="444444"/>
                  </a:gs>
                </a:gsLst>
                <a:lin ang="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en-US" altLang="ko-KR" sz="2400" b="1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Transaction(</a:t>
            </a:r>
            <a:r>
              <a:rPr lang="en-US" altLang="ko-KR" sz="2400" b="1" dirty="0" err="1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Tx</a:t>
            </a:r>
            <a:r>
              <a:rPr lang="en-US" altLang="ko-KR" sz="2400" b="1" dirty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en-US" altLang="ko-KR" sz="4000" b="1" dirty="0">
              <a:gradFill>
                <a:gsLst>
                  <a:gs pos="0">
                    <a:srgbClr val="444444"/>
                  </a:gs>
                  <a:gs pos="100000">
                    <a:srgbClr val="444444"/>
                  </a:gs>
                </a:gsLst>
                <a:lin ang="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smtClean="0"/>
              <a:t>- </a:t>
            </a:r>
            <a:fld id="{187A0DEC-5E42-4488-A412-E6F2AD96E3A2}" type="slidenum">
              <a:rPr lang="ko-KR" altLang="en-US" smtClean="0"/>
              <a:pPr/>
              <a:t>16</a:t>
            </a:fld>
            <a:r>
              <a:rPr lang="ko-KR" altLang="en-US" smtClean="0"/>
              <a:t> </a:t>
            </a:r>
            <a:r>
              <a:rPr lang="en-US" altLang="ko-KR" smtClean="0"/>
              <a:t>-</a:t>
            </a:r>
            <a:endParaRPr lang="ko-KR" altLang="en-US" dirty="0"/>
          </a:p>
        </p:txBody>
      </p:sp>
      <p:pic>
        <p:nvPicPr>
          <p:cNvPr id="1026" name="Picture 2" descr="ê´ë ¨ ì´ë¯¸ì§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9334" y="2561986"/>
            <a:ext cx="238125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transactionì ëí ì´ë¯¸ì§ ê²ìê²°ê³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2750" y="2363634"/>
            <a:ext cx="3238500" cy="3238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ê´ë ¨ ì´ë¯¸ì§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524" y="2561986"/>
            <a:ext cx="238125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5654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Transaction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98764" y="1448040"/>
            <a:ext cx="659199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400" b="1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lang="en-US" altLang="ko-KR" sz="2400" b="1" dirty="0" err="1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Tx</a:t>
            </a:r>
            <a:r>
              <a:rPr lang="en-US" altLang="ko-KR" sz="2400" b="1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400" b="1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메커니즘</a:t>
            </a:r>
            <a:endParaRPr lang="ko-KR" altLang="en-US" sz="2400" b="1" dirty="0">
              <a:gradFill>
                <a:gsLst>
                  <a:gs pos="0">
                    <a:srgbClr val="444444"/>
                  </a:gs>
                  <a:gs pos="100000">
                    <a:srgbClr val="444444"/>
                  </a:gs>
                </a:gsLst>
                <a:lin ang="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smtClean="0"/>
              <a:t>- </a:t>
            </a:r>
            <a:fld id="{187A0DEC-5E42-4488-A412-E6F2AD96E3A2}" type="slidenum">
              <a:rPr lang="ko-KR" altLang="en-US" smtClean="0"/>
              <a:pPr/>
              <a:t>17</a:t>
            </a:fld>
            <a:r>
              <a:rPr lang="ko-KR" altLang="en-US" smtClean="0"/>
              <a:t> </a:t>
            </a:r>
            <a:r>
              <a:rPr lang="en-US" altLang="ko-KR" smtClean="0"/>
              <a:t>-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142" y="2177934"/>
            <a:ext cx="7856362" cy="3358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020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Transaction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23949" y="1027218"/>
            <a:ext cx="659199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400" b="1" dirty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r>
              <a:rPr lang="en-US" altLang="ko-KR" sz="2400" b="1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en-US" altLang="ko-KR" sz="2400" b="1" dirty="0" err="1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Tx</a:t>
            </a:r>
            <a:r>
              <a:rPr lang="en-US" altLang="ko-KR" sz="2400" b="1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400" b="1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내부 구조</a:t>
            </a:r>
            <a:endParaRPr lang="ko-KR" altLang="en-US" sz="2400" b="1" dirty="0">
              <a:gradFill>
                <a:gsLst>
                  <a:gs pos="0">
                    <a:srgbClr val="444444"/>
                  </a:gs>
                  <a:gs pos="100000">
                    <a:srgbClr val="444444"/>
                  </a:gs>
                </a:gsLst>
                <a:lin ang="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smtClean="0"/>
              <a:t>- </a:t>
            </a:r>
            <a:fld id="{187A0DEC-5E42-4488-A412-E6F2AD96E3A2}" type="slidenum">
              <a:rPr lang="ko-KR" altLang="en-US" smtClean="0"/>
              <a:pPr/>
              <a:t>18</a:t>
            </a:fld>
            <a:r>
              <a:rPr lang="ko-KR" altLang="en-US" smtClean="0"/>
              <a:t> </a:t>
            </a:r>
            <a:r>
              <a:rPr lang="en-US" altLang="ko-KR" smtClean="0"/>
              <a:t>-</a:t>
            </a:r>
            <a:endParaRPr lang="ko-KR" altLang="en-US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4379510"/>
              </p:ext>
            </p:extLst>
          </p:nvPr>
        </p:nvGraphicFramePr>
        <p:xfrm>
          <a:off x="1080655" y="2208451"/>
          <a:ext cx="2352502" cy="2565399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46415">
                  <a:extLst>
                    <a:ext uri="{9D8B030D-6E8A-4147-A177-3AD203B41FA5}">
                      <a16:colId xmlns:a16="http://schemas.microsoft.com/office/drawing/2014/main" val="3457643079"/>
                    </a:ext>
                  </a:extLst>
                </a:gridCol>
                <a:gridCol w="906087">
                  <a:extLst>
                    <a:ext uri="{9D8B030D-6E8A-4147-A177-3AD203B41FA5}">
                      <a16:colId xmlns:a16="http://schemas.microsoft.com/office/drawing/2014/main" val="352833299"/>
                    </a:ext>
                  </a:extLst>
                </a:gridCol>
              </a:tblGrid>
              <a:tr h="3403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Name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bytes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17201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Version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4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96426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Input count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1~9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1375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Input</a:t>
                      </a:r>
                      <a:r>
                        <a:rPr lang="en-US" altLang="ko-KR" sz="1600" baseline="0" dirty="0" smtClean="0"/>
                        <a:t> data</a:t>
                      </a:r>
                      <a:endParaRPr lang="ko-KR" altLang="en-US" sz="1600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 smtClean="0"/>
                        <a:t>Var</a:t>
                      </a:r>
                      <a:endParaRPr lang="ko-KR" altLang="en-US" sz="1600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36956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output</a:t>
                      </a:r>
                      <a:r>
                        <a:rPr lang="en-US" altLang="ko-KR" sz="1600" baseline="0" dirty="0" smtClean="0"/>
                        <a:t> count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1~9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78724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Output</a:t>
                      </a:r>
                      <a:r>
                        <a:rPr lang="en-US" altLang="ko-KR" sz="1600" baseline="0" dirty="0" smtClean="0"/>
                        <a:t> data</a:t>
                      </a:r>
                      <a:endParaRPr lang="ko-KR" altLang="en-US" sz="1600" dirty="0"/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 smtClean="0"/>
                        <a:t>Var</a:t>
                      </a:r>
                      <a:endParaRPr lang="ko-KR" altLang="en-US" sz="1600" dirty="0"/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96306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Lock Time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4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9927547"/>
                  </a:ext>
                </a:extLst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1416598"/>
              </p:ext>
            </p:extLst>
          </p:nvPr>
        </p:nvGraphicFramePr>
        <p:xfrm>
          <a:off x="5503025" y="1396550"/>
          <a:ext cx="2236125" cy="21997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1230">
                  <a:extLst>
                    <a:ext uri="{9D8B030D-6E8A-4147-A177-3AD203B41FA5}">
                      <a16:colId xmlns:a16="http://schemas.microsoft.com/office/drawing/2014/main" val="934068895"/>
                    </a:ext>
                  </a:extLst>
                </a:gridCol>
                <a:gridCol w="714895">
                  <a:extLst>
                    <a:ext uri="{9D8B030D-6E8A-4147-A177-3AD203B41FA5}">
                      <a16:colId xmlns:a16="http://schemas.microsoft.com/office/drawing/2014/main" val="3733202547"/>
                    </a:ext>
                  </a:extLst>
                </a:gridCol>
              </a:tblGrid>
              <a:tr h="3822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Name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bytes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9538442"/>
                  </a:ext>
                </a:extLst>
              </a:tr>
              <a:tr h="3822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Previous</a:t>
                      </a:r>
                      <a:r>
                        <a:rPr lang="en-US" altLang="ko-KR" sz="1600" baseline="0" dirty="0" smtClean="0"/>
                        <a:t> output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32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9461547"/>
                  </a:ext>
                </a:extLst>
              </a:tr>
              <a:tr h="3822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Output</a:t>
                      </a:r>
                      <a:r>
                        <a:rPr lang="en-US" altLang="ko-KR" sz="1600" baseline="0" dirty="0" smtClean="0"/>
                        <a:t> index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4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6867893"/>
                  </a:ext>
                </a:extLst>
              </a:tr>
              <a:tr h="3822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Script length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1~9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4226856"/>
                  </a:ext>
                </a:extLst>
              </a:tr>
              <a:tr h="1911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Script</a:t>
                      </a:r>
                      <a:r>
                        <a:rPr lang="en-US" altLang="ko-KR" sz="1600" baseline="0" dirty="0" smtClean="0"/>
                        <a:t> Sig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 smtClean="0"/>
                        <a:t>Var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1729761"/>
                  </a:ext>
                </a:extLst>
              </a:tr>
              <a:tr h="1911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Sequence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4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2993114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8913576"/>
              </p:ext>
            </p:extLst>
          </p:nvPr>
        </p:nvGraphicFramePr>
        <p:xfrm>
          <a:off x="5503025" y="4245449"/>
          <a:ext cx="2236125" cy="1529172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521230">
                  <a:extLst>
                    <a:ext uri="{9D8B030D-6E8A-4147-A177-3AD203B41FA5}">
                      <a16:colId xmlns:a16="http://schemas.microsoft.com/office/drawing/2014/main" val="934068895"/>
                    </a:ext>
                  </a:extLst>
                </a:gridCol>
                <a:gridCol w="714895">
                  <a:extLst>
                    <a:ext uri="{9D8B030D-6E8A-4147-A177-3AD203B41FA5}">
                      <a16:colId xmlns:a16="http://schemas.microsoft.com/office/drawing/2014/main" val="3733202547"/>
                    </a:ext>
                  </a:extLst>
                </a:gridCol>
              </a:tblGrid>
              <a:tr h="3822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Name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bytes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9538442"/>
                  </a:ext>
                </a:extLst>
              </a:tr>
              <a:tr h="3822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Value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32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9461547"/>
                  </a:ext>
                </a:extLst>
              </a:tr>
              <a:tr h="3822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Script</a:t>
                      </a:r>
                      <a:r>
                        <a:rPr lang="en-US" altLang="ko-KR" sz="1600" baseline="0" dirty="0" smtClean="0"/>
                        <a:t> length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1~9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6867893"/>
                  </a:ext>
                </a:extLst>
              </a:tr>
              <a:tr h="3822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Script</a:t>
                      </a:r>
                      <a:r>
                        <a:rPr lang="en-US" altLang="ko-KR" sz="1600" baseline="0" dirty="0" smtClean="0"/>
                        <a:t> </a:t>
                      </a:r>
                      <a:r>
                        <a:rPr lang="en-US" altLang="ko-KR" sz="1600" baseline="0" dirty="0" err="1" smtClean="0"/>
                        <a:t>Pubkey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 smtClean="0"/>
                        <a:t>Var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4226856"/>
                  </a:ext>
                </a:extLst>
              </a:tr>
            </a:tbl>
          </a:graphicData>
        </a:graphic>
      </p:graphicFrame>
      <p:sp>
        <p:nvSpPr>
          <p:cNvPr id="11" name="오른쪽 화살표 10"/>
          <p:cNvSpPr/>
          <p:nvPr/>
        </p:nvSpPr>
        <p:spPr>
          <a:xfrm rot="20308647">
            <a:off x="3730155" y="2944582"/>
            <a:ext cx="1512916" cy="4738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오른쪽 화살표 12"/>
          <p:cNvSpPr/>
          <p:nvPr/>
        </p:nvSpPr>
        <p:spPr>
          <a:xfrm rot="461670">
            <a:off x="3720895" y="4094510"/>
            <a:ext cx="1512916" cy="473825"/>
          </a:xfrm>
          <a:prstGeom prst="rightArrow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0803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Transaction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23949" y="1027218"/>
            <a:ext cx="659199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400" b="1" dirty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r>
              <a:rPr lang="en-US" altLang="ko-KR" sz="2400" b="1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Script Sig</a:t>
            </a:r>
            <a:endParaRPr lang="ko-KR" altLang="en-US" sz="2400" b="1" dirty="0">
              <a:gradFill>
                <a:gsLst>
                  <a:gs pos="0">
                    <a:srgbClr val="444444"/>
                  </a:gs>
                  <a:gs pos="100000">
                    <a:srgbClr val="444444"/>
                  </a:gs>
                </a:gsLst>
                <a:lin ang="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smtClean="0"/>
              <a:t>- </a:t>
            </a:r>
            <a:fld id="{187A0DEC-5E42-4488-A412-E6F2AD96E3A2}" type="slidenum">
              <a:rPr lang="ko-KR" altLang="en-US" smtClean="0"/>
              <a:pPr/>
              <a:t>19</a:t>
            </a:fld>
            <a:r>
              <a:rPr lang="ko-KR" altLang="en-US" smtClean="0"/>
              <a:t> </a:t>
            </a:r>
            <a:r>
              <a:rPr lang="en-US" altLang="ko-KR" smtClean="0"/>
              <a:t>-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48393" y="1959764"/>
            <a:ext cx="7847214" cy="28212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2200"/>
              </a:lnSpc>
            </a:pP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●  송신자의 개인키로 </a:t>
            </a:r>
            <a:r>
              <a:rPr lang="en-US" altLang="ko-KR" dirty="0" err="1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Tx</a:t>
            </a:r>
            <a:r>
              <a:rPr lang="en-US" altLang="ko-KR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데이터에 서명한 값</a:t>
            </a:r>
            <a:endParaRPr lang="en-US" altLang="ko-KR" dirty="0" smtClean="0">
              <a:gradFill>
                <a:gsLst>
                  <a:gs pos="0">
                    <a:srgbClr val="444444"/>
                  </a:gs>
                  <a:gs pos="100000">
                    <a:srgbClr val="444444"/>
                  </a:gs>
                </a:gsLst>
                <a:lin ang="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2200"/>
              </a:lnSpc>
            </a:pPr>
            <a:endParaRPr lang="en-US" altLang="ko-KR" dirty="0">
              <a:gradFill>
                <a:gsLst>
                  <a:gs pos="0">
                    <a:srgbClr val="444444"/>
                  </a:gs>
                  <a:gs pos="100000">
                    <a:srgbClr val="444444"/>
                  </a:gs>
                </a:gsLst>
                <a:lin ang="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2200"/>
              </a:lnSpc>
            </a:pPr>
            <a:r>
              <a:rPr lang="ko-KR" altLang="en-US" dirty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○  이전 </a:t>
            </a:r>
            <a:r>
              <a:rPr lang="en-US" altLang="ko-KR" dirty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UTXO</a:t>
            </a:r>
            <a:r>
              <a:rPr lang="ko-KR" altLang="en-US" dirty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</a:t>
            </a:r>
            <a:r>
              <a:rPr lang="en-US" altLang="ko-KR" dirty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Output</a:t>
            </a:r>
            <a:r>
              <a:rPr lang="ko-KR" altLang="en-US" dirty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 </a:t>
            </a:r>
            <a:r>
              <a:rPr lang="en-US" altLang="ko-KR" dirty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‘Script </a:t>
            </a:r>
            <a:r>
              <a:rPr lang="en-US" altLang="ko-KR" dirty="0" err="1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pubKey</a:t>
            </a:r>
            <a:r>
              <a:rPr lang="en-US" altLang="ko-KR" dirty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’</a:t>
            </a:r>
            <a:r>
              <a:rPr lang="ko-KR" altLang="en-US" dirty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 잠긴 장치를 풀 수 있는 열쇠</a:t>
            </a:r>
            <a:endParaRPr lang="en-US" altLang="ko-KR" dirty="0">
              <a:gradFill>
                <a:gsLst>
                  <a:gs pos="0">
                    <a:srgbClr val="444444"/>
                  </a:gs>
                  <a:gs pos="100000">
                    <a:srgbClr val="444444"/>
                  </a:gs>
                </a:gsLst>
                <a:lin ang="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2200"/>
              </a:lnSpc>
            </a:pPr>
            <a:endParaRPr lang="en-US" altLang="ko-KR" b="1" dirty="0">
              <a:gradFill>
                <a:gsLst>
                  <a:gs pos="0">
                    <a:srgbClr val="444444"/>
                  </a:gs>
                  <a:gs pos="100000">
                    <a:srgbClr val="444444"/>
                  </a:gs>
                </a:gsLst>
                <a:lin ang="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2200"/>
              </a:lnSpc>
            </a:pP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●  </a:t>
            </a:r>
            <a:r>
              <a:rPr lang="ko-KR" altLang="en-US" dirty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서명을 검증할 수 있도록 서명자의 </a:t>
            </a:r>
            <a:r>
              <a:rPr lang="ko-KR" altLang="en-US" dirty="0" err="1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공개키를</a:t>
            </a:r>
            <a:r>
              <a:rPr lang="ko-KR" altLang="en-US" dirty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첨부</a:t>
            </a:r>
            <a:endParaRPr lang="en-US" altLang="ko-KR" dirty="0" smtClean="0">
              <a:gradFill>
                <a:gsLst>
                  <a:gs pos="0">
                    <a:srgbClr val="444444"/>
                  </a:gs>
                  <a:gs pos="100000">
                    <a:srgbClr val="444444"/>
                  </a:gs>
                </a:gsLst>
                <a:lin ang="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2200"/>
              </a:lnSpc>
            </a:pP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</a:t>
            </a:r>
            <a:endParaRPr lang="en-US" altLang="ko-KR" dirty="0" smtClean="0">
              <a:gradFill>
                <a:gsLst>
                  <a:gs pos="0">
                    <a:srgbClr val="444444"/>
                  </a:gs>
                  <a:gs pos="100000">
                    <a:srgbClr val="444444"/>
                  </a:gs>
                </a:gsLst>
                <a:lin ang="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2200"/>
              </a:lnSpc>
            </a:pPr>
            <a:endParaRPr lang="en-US" altLang="ko-KR" dirty="0">
              <a:gradFill>
                <a:gsLst>
                  <a:gs pos="0">
                    <a:srgbClr val="444444"/>
                  </a:gs>
                  <a:gs pos="100000">
                    <a:srgbClr val="444444"/>
                  </a:gs>
                </a:gsLst>
                <a:lin ang="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2200"/>
              </a:lnSpc>
            </a:pPr>
            <a:r>
              <a:rPr lang="en-US" altLang="ko-KR" dirty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	</a:t>
            </a:r>
          </a:p>
          <a:p>
            <a:pPr>
              <a:lnSpc>
                <a:spcPts val="2200"/>
              </a:lnSpc>
            </a:pPr>
            <a:endParaRPr lang="en-US" altLang="ko-KR" dirty="0" smtClean="0">
              <a:gradFill>
                <a:gsLst>
                  <a:gs pos="0">
                    <a:srgbClr val="444444"/>
                  </a:gs>
                  <a:gs pos="100000">
                    <a:srgbClr val="444444"/>
                  </a:gs>
                </a:gsLst>
                <a:lin ang="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2200"/>
              </a:lnSpc>
            </a:pPr>
            <a:endParaRPr lang="ko-KR" altLang="en-US" dirty="0">
              <a:gradFill>
                <a:gsLst>
                  <a:gs pos="0">
                    <a:srgbClr val="444444"/>
                  </a:gs>
                  <a:gs pos="100000">
                    <a:srgbClr val="444444"/>
                  </a:gs>
                </a:gsLst>
                <a:lin ang="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949" y="3557238"/>
            <a:ext cx="8285856" cy="2447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360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/>
        </p:nvGrpSpPr>
        <p:grpSpPr>
          <a:xfrm>
            <a:off x="3017618" y="420564"/>
            <a:ext cx="4941382" cy="1214201"/>
            <a:chOff x="2872580" y="1418431"/>
            <a:chExt cx="4941382" cy="1250603"/>
          </a:xfrm>
        </p:grpSpPr>
        <p:grpSp>
          <p:nvGrpSpPr>
            <p:cNvPr id="8" name="그룹 7"/>
            <p:cNvGrpSpPr/>
            <p:nvPr/>
          </p:nvGrpSpPr>
          <p:grpSpPr>
            <a:xfrm>
              <a:off x="2872580" y="1418431"/>
              <a:ext cx="4941382" cy="1250603"/>
              <a:chOff x="2872580" y="1418431"/>
              <a:chExt cx="4941382" cy="1250603"/>
            </a:xfrm>
          </p:grpSpPr>
          <p:sp>
            <p:nvSpPr>
              <p:cNvPr id="2" name="TextBox 1"/>
              <p:cNvSpPr txBox="1"/>
              <p:nvPr/>
            </p:nvSpPr>
            <p:spPr>
              <a:xfrm>
                <a:off x="2872581" y="1418431"/>
                <a:ext cx="4645994" cy="31700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2000" spc="50" dirty="0" smtClean="0">
                    <a:gradFill>
                      <a:gsLst>
                        <a:gs pos="0">
                          <a:srgbClr val="282828"/>
                        </a:gs>
                        <a:gs pos="100000">
                          <a:srgbClr val="282828"/>
                        </a:gs>
                      </a:gsLst>
                      <a:lin ang="0" scaled="1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1. </a:t>
                </a:r>
                <a:r>
                  <a:rPr lang="ko-KR" altLang="en-US" sz="2000" spc="50" dirty="0" smtClean="0">
                    <a:gradFill>
                      <a:gsLst>
                        <a:gs pos="0">
                          <a:srgbClr val="282828"/>
                        </a:gs>
                        <a:gs pos="100000">
                          <a:srgbClr val="282828"/>
                        </a:gs>
                      </a:gsLst>
                      <a:lin ang="0" scaled="1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비트코인 네트워크</a:t>
                </a:r>
                <a:r>
                  <a:rPr lang="en-US" altLang="ko-KR" sz="2000" spc="50" dirty="0" smtClean="0">
                    <a:gradFill>
                      <a:gsLst>
                        <a:gs pos="0">
                          <a:srgbClr val="282828"/>
                        </a:gs>
                        <a:gs pos="100000">
                          <a:srgbClr val="282828"/>
                        </a:gs>
                      </a:gsLst>
                      <a:lin ang="0" scaled="1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-</a:t>
                </a:r>
                <a:r>
                  <a:rPr lang="ko-KR" altLang="en-US" sz="2000" spc="50" dirty="0" smtClean="0">
                    <a:gradFill>
                      <a:gsLst>
                        <a:gs pos="0">
                          <a:srgbClr val="282828"/>
                        </a:gs>
                        <a:gs pos="100000">
                          <a:srgbClr val="282828"/>
                        </a:gs>
                      </a:gsLst>
                      <a:lin ang="0" scaled="1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개요</a:t>
                </a:r>
                <a:endParaRPr lang="ko-KR" altLang="en-US" sz="2000" spc="50" dirty="0">
                  <a:gradFill>
                    <a:gsLst>
                      <a:gs pos="0">
                        <a:srgbClr val="282828"/>
                      </a:gs>
                      <a:gs pos="100000">
                        <a:srgbClr val="282828"/>
                      </a:gs>
                    </a:gsLst>
                    <a:lin ang="0" scaled="1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" name="TextBox 2"/>
              <p:cNvSpPr txBox="1"/>
              <p:nvPr/>
            </p:nvSpPr>
            <p:spPr>
              <a:xfrm>
                <a:off x="2872580" y="1770856"/>
                <a:ext cx="4941382" cy="89817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ts val="1700"/>
                  </a:lnSpc>
                </a:pPr>
                <a:r>
                  <a:rPr lang="en-US" altLang="ko-KR" sz="1300" spc="50" dirty="0" smtClean="0">
                    <a:gradFill>
                      <a:gsLst>
                        <a:gs pos="0">
                          <a:srgbClr val="626262"/>
                        </a:gs>
                        <a:gs pos="100000">
                          <a:srgbClr val="626262"/>
                        </a:gs>
                      </a:gsLst>
                      <a:lin ang="0" scaled="1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 1. </a:t>
                </a:r>
                <a:r>
                  <a:rPr lang="ko-KR" altLang="en-US" sz="1300" spc="50" dirty="0" smtClean="0">
                    <a:gradFill>
                      <a:gsLst>
                        <a:gs pos="0">
                          <a:srgbClr val="626262"/>
                        </a:gs>
                        <a:gs pos="100000">
                          <a:srgbClr val="626262"/>
                        </a:gs>
                      </a:gsLst>
                      <a:lin ang="0" scaled="1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비트코인 네트워크 구성도</a:t>
                </a:r>
                <a:r>
                  <a:rPr lang="en-US" altLang="ko-KR" sz="1300" spc="50" dirty="0">
                    <a:gradFill>
                      <a:gsLst>
                        <a:gs pos="0">
                          <a:srgbClr val="626262"/>
                        </a:gs>
                        <a:gs pos="100000">
                          <a:srgbClr val="626262"/>
                        </a:gs>
                      </a:gsLst>
                      <a:lin ang="0" scaled="1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	</a:t>
                </a:r>
                <a:endParaRPr lang="en-US" altLang="ko-KR" sz="1300" spc="50" dirty="0" smtClean="0">
                  <a:gradFill>
                    <a:gsLst>
                      <a:gs pos="0">
                        <a:srgbClr val="626262"/>
                      </a:gs>
                      <a:gs pos="100000">
                        <a:srgbClr val="626262"/>
                      </a:gs>
                    </a:gsLst>
                    <a:lin ang="0" scaled="1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pPr>
                  <a:lnSpc>
                    <a:spcPts val="1700"/>
                  </a:lnSpc>
                </a:pPr>
                <a:r>
                  <a:rPr lang="en-US" altLang="ko-KR" sz="1300" spc="50" dirty="0">
                    <a:gradFill>
                      <a:gsLst>
                        <a:gs pos="0">
                          <a:srgbClr val="626262"/>
                        </a:gs>
                        <a:gs pos="100000">
                          <a:srgbClr val="626262"/>
                        </a:gs>
                      </a:gsLst>
                      <a:lin ang="0" scaled="1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</a:t>
                </a:r>
                <a:r>
                  <a:rPr lang="en-US" altLang="ko-KR" sz="1300" spc="50" dirty="0" smtClean="0">
                    <a:gradFill>
                      <a:gsLst>
                        <a:gs pos="0">
                          <a:srgbClr val="626262"/>
                        </a:gs>
                        <a:gs pos="100000">
                          <a:srgbClr val="626262"/>
                        </a:gs>
                      </a:gsLst>
                      <a:lin ang="0" scaled="1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2. </a:t>
                </a:r>
                <a:r>
                  <a:rPr lang="ko-KR" altLang="en-US" sz="1300" spc="50" dirty="0" smtClean="0">
                    <a:gradFill>
                      <a:gsLst>
                        <a:gs pos="0">
                          <a:srgbClr val="626262"/>
                        </a:gs>
                        <a:gs pos="100000">
                          <a:srgbClr val="626262"/>
                        </a:gs>
                      </a:gsLst>
                      <a:lin ang="0" scaled="1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비트코인 </a:t>
                </a:r>
                <a:r>
                  <a:rPr lang="en-US" altLang="ko-KR" sz="1300" spc="50" dirty="0" smtClean="0">
                    <a:gradFill>
                      <a:gsLst>
                        <a:gs pos="0">
                          <a:srgbClr val="626262"/>
                        </a:gs>
                        <a:gs pos="100000">
                          <a:srgbClr val="626262"/>
                        </a:gs>
                      </a:gsLst>
                      <a:lin ang="0" scaled="1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P2P</a:t>
                </a:r>
                <a:r>
                  <a:rPr lang="ko-KR" altLang="en-US" sz="1300" spc="50" dirty="0">
                    <a:gradFill>
                      <a:gsLst>
                        <a:gs pos="0">
                          <a:srgbClr val="626262"/>
                        </a:gs>
                        <a:gs pos="100000">
                          <a:srgbClr val="626262"/>
                        </a:gs>
                      </a:gsLst>
                      <a:lin ang="0" scaled="1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</a:t>
                </a:r>
                <a:r>
                  <a:rPr lang="ko-KR" altLang="en-US" sz="1300" spc="50" dirty="0" smtClean="0">
                    <a:gradFill>
                      <a:gsLst>
                        <a:gs pos="0">
                          <a:srgbClr val="626262"/>
                        </a:gs>
                        <a:gs pos="100000">
                          <a:srgbClr val="626262"/>
                        </a:gs>
                      </a:gsLst>
                      <a:lin ang="0" scaled="1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네트워크</a:t>
                </a:r>
                <a:endParaRPr lang="en-US" altLang="ko-KR" sz="1300" spc="50" dirty="0" smtClean="0">
                  <a:gradFill>
                    <a:gsLst>
                      <a:gs pos="0">
                        <a:srgbClr val="626262"/>
                      </a:gs>
                      <a:gs pos="100000">
                        <a:srgbClr val="626262"/>
                      </a:gs>
                    </a:gsLst>
                    <a:lin ang="0" scaled="1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pPr>
                  <a:lnSpc>
                    <a:spcPts val="1700"/>
                  </a:lnSpc>
                </a:pPr>
                <a:r>
                  <a:rPr lang="ko-KR" altLang="en-US" sz="1300" spc="50" dirty="0" smtClean="0">
                    <a:gradFill>
                      <a:gsLst>
                        <a:gs pos="0">
                          <a:srgbClr val="626262"/>
                        </a:gs>
                        <a:gs pos="100000">
                          <a:srgbClr val="626262"/>
                        </a:gs>
                      </a:gsLst>
                      <a:lin ang="0" scaled="1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 </a:t>
                </a:r>
                <a:r>
                  <a:rPr lang="en-US" altLang="ko-KR" sz="1300" spc="50" dirty="0" smtClean="0">
                    <a:gradFill>
                      <a:gsLst>
                        <a:gs pos="0">
                          <a:srgbClr val="626262"/>
                        </a:gs>
                        <a:gs pos="100000">
                          <a:srgbClr val="626262"/>
                        </a:gs>
                      </a:gsLst>
                      <a:lin ang="0" scaled="1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3. </a:t>
                </a:r>
                <a:r>
                  <a:rPr lang="ko-KR" altLang="en-US" sz="1300" spc="50" dirty="0" smtClean="0">
                    <a:gradFill>
                      <a:gsLst>
                        <a:gs pos="0">
                          <a:srgbClr val="626262"/>
                        </a:gs>
                        <a:gs pos="100000">
                          <a:srgbClr val="626262"/>
                        </a:gs>
                      </a:gsLst>
                      <a:lin ang="0" scaled="1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비트코인 노드 유형 및 역할</a:t>
                </a:r>
                <a:endParaRPr lang="en-US" altLang="ko-KR" sz="1300" spc="50" dirty="0" smtClean="0">
                  <a:gradFill>
                    <a:gsLst>
                      <a:gs pos="0">
                        <a:srgbClr val="626262"/>
                      </a:gs>
                      <a:gs pos="100000">
                        <a:srgbClr val="626262"/>
                      </a:gs>
                    </a:gsLst>
                    <a:lin ang="0" scaled="1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pPr>
                  <a:lnSpc>
                    <a:spcPts val="1700"/>
                  </a:lnSpc>
                </a:pPr>
                <a:r>
                  <a:rPr lang="en-US" altLang="ko-KR" sz="1300" spc="50" dirty="0">
                    <a:gradFill>
                      <a:gsLst>
                        <a:gs pos="0">
                          <a:srgbClr val="626262"/>
                        </a:gs>
                        <a:gs pos="100000">
                          <a:srgbClr val="626262"/>
                        </a:gs>
                      </a:gsLst>
                      <a:lin ang="0" scaled="1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</a:t>
                </a:r>
                <a:endParaRPr lang="en-US" altLang="ko-KR" sz="1300" spc="50" dirty="0" smtClean="0">
                  <a:gradFill>
                    <a:gsLst>
                      <a:gs pos="0">
                        <a:srgbClr val="626262"/>
                      </a:gs>
                      <a:gs pos="100000">
                        <a:srgbClr val="626262"/>
                      </a:gs>
                    </a:gsLst>
                    <a:lin ang="0" scaled="1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cxnSp>
          <p:nvCxnSpPr>
            <p:cNvPr id="5" name="직선 연결선 4"/>
            <p:cNvCxnSpPr/>
            <p:nvPr/>
          </p:nvCxnSpPr>
          <p:spPr>
            <a:xfrm>
              <a:off x="3913078" y="2528096"/>
              <a:ext cx="3672000" cy="0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그룹 15"/>
          <p:cNvGrpSpPr/>
          <p:nvPr/>
        </p:nvGrpSpPr>
        <p:grpSpPr>
          <a:xfrm>
            <a:off x="3038836" y="1638046"/>
            <a:ext cx="4645995" cy="1229302"/>
            <a:chOff x="2872580" y="1418432"/>
            <a:chExt cx="4645995" cy="1288522"/>
          </a:xfrm>
        </p:grpSpPr>
        <p:grpSp>
          <p:nvGrpSpPr>
            <p:cNvPr id="17" name="그룹 16"/>
            <p:cNvGrpSpPr/>
            <p:nvPr/>
          </p:nvGrpSpPr>
          <p:grpSpPr>
            <a:xfrm>
              <a:off x="2872580" y="1418432"/>
              <a:ext cx="4645995" cy="1288522"/>
              <a:chOff x="2872580" y="1418432"/>
              <a:chExt cx="4645995" cy="1288522"/>
            </a:xfrm>
          </p:grpSpPr>
          <p:sp>
            <p:nvSpPr>
              <p:cNvPr id="19" name="TextBox 18"/>
              <p:cNvSpPr txBox="1"/>
              <p:nvPr/>
            </p:nvSpPr>
            <p:spPr>
              <a:xfrm>
                <a:off x="2872581" y="1418432"/>
                <a:ext cx="4645994" cy="32260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2000" spc="50" dirty="0" smtClean="0">
                    <a:gradFill>
                      <a:gsLst>
                        <a:gs pos="0">
                          <a:srgbClr val="282828"/>
                        </a:gs>
                        <a:gs pos="100000">
                          <a:srgbClr val="282828"/>
                        </a:gs>
                      </a:gsLst>
                      <a:lin ang="0" scaled="1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2. Wallet</a:t>
                </a:r>
                <a:endParaRPr lang="ko-KR" altLang="en-US" sz="2000" spc="50" dirty="0">
                  <a:gradFill>
                    <a:gsLst>
                      <a:gs pos="0">
                        <a:srgbClr val="282828"/>
                      </a:gs>
                      <a:gs pos="100000">
                        <a:srgbClr val="282828"/>
                      </a:gs>
                    </a:gsLst>
                    <a:lin ang="0" scaled="1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2872580" y="1792911"/>
                <a:ext cx="4645995" cy="9140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ts val="1700"/>
                  </a:lnSpc>
                </a:pPr>
                <a:r>
                  <a:rPr lang="en-US" altLang="ko-KR" sz="1300" spc="50" dirty="0" smtClean="0">
                    <a:gradFill>
                      <a:gsLst>
                        <a:gs pos="0">
                          <a:srgbClr val="626262"/>
                        </a:gs>
                        <a:gs pos="100000">
                          <a:srgbClr val="626262"/>
                        </a:gs>
                      </a:gsLst>
                      <a:lin ang="0" scaled="1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1. </a:t>
                </a:r>
                <a:r>
                  <a:rPr lang="ko-KR" altLang="en-US" sz="1300" spc="50" dirty="0" smtClean="0">
                    <a:gradFill>
                      <a:gsLst>
                        <a:gs pos="0">
                          <a:srgbClr val="626262"/>
                        </a:gs>
                        <a:gs pos="100000">
                          <a:srgbClr val="626262"/>
                        </a:gs>
                      </a:gsLst>
                      <a:lin ang="0" scaled="1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개요</a:t>
                </a:r>
                <a:r>
                  <a:rPr lang="en-US" altLang="ko-KR" sz="1300" spc="50" dirty="0">
                    <a:gradFill>
                      <a:gsLst>
                        <a:gs pos="0">
                          <a:srgbClr val="626262"/>
                        </a:gs>
                        <a:gs pos="100000">
                          <a:srgbClr val="626262"/>
                        </a:gs>
                      </a:gsLst>
                      <a:lin ang="0" scaled="1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			4. </a:t>
                </a:r>
                <a:r>
                  <a:rPr lang="ko-KR" altLang="en-US" sz="1300" spc="50" dirty="0" smtClean="0">
                    <a:gradFill>
                      <a:gsLst>
                        <a:gs pos="0">
                          <a:srgbClr val="626262"/>
                        </a:gs>
                        <a:gs pos="100000">
                          <a:srgbClr val="626262"/>
                        </a:gs>
                      </a:gsLst>
                      <a:lin ang="0" scaled="1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공개키</a:t>
                </a:r>
                <a:endParaRPr lang="en-US" altLang="ko-KR" sz="1300" spc="50" dirty="0" smtClean="0">
                  <a:gradFill>
                    <a:gsLst>
                      <a:gs pos="0">
                        <a:srgbClr val="626262"/>
                      </a:gs>
                      <a:gs pos="100000">
                        <a:srgbClr val="626262"/>
                      </a:gs>
                    </a:gsLst>
                    <a:lin ang="0" scaled="1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pPr>
                  <a:lnSpc>
                    <a:spcPts val="1700"/>
                  </a:lnSpc>
                </a:pPr>
                <a:r>
                  <a:rPr lang="en-US" altLang="ko-KR" sz="1300" spc="50" dirty="0" smtClean="0">
                    <a:gradFill>
                      <a:gsLst>
                        <a:gs pos="0">
                          <a:srgbClr val="626262"/>
                        </a:gs>
                        <a:gs pos="100000">
                          <a:srgbClr val="626262"/>
                        </a:gs>
                      </a:gsLst>
                      <a:lin ang="0" scaled="1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2. Hash			5. </a:t>
                </a:r>
                <a:r>
                  <a:rPr lang="ko-KR" altLang="en-US" sz="1300" spc="50" dirty="0" smtClean="0">
                    <a:gradFill>
                      <a:gsLst>
                        <a:gs pos="0">
                          <a:srgbClr val="626262"/>
                        </a:gs>
                        <a:gs pos="100000">
                          <a:srgbClr val="626262"/>
                        </a:gs>
                      </a:gsLst>
                      <a:lin ang="0" scaled="1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주소</a:t>
                </a:r>
                <a:endParaRPr lang="en-US" altLang="ko-KR" sz="1300" spc="50" dirty="0" smtClean="0">
                  <a:gradFill>
                    <a:gsLst>
                      <a:gs pos="0">
                        <a:srgbClr val="626262"/>
                      </a:gs>
                      <a:gs pos="100000">
                        <a:srgbClr val="626262"/>
                      </a:gs>
                    </a:gsLst>
                    <a:lin ang="0" scaled="1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pPr>
                  <a:lnSpc>
                    <a:spcPts val="1700"/>
                  </a:lnSpc>
                </a:pPr>
                <a:r>
                  <a:rPr lang="en-US" altLang="ko-KR" sz="1300" spc="50" dirty="0" smtClean="0">
                    <a:gradFill>
                      <a:gsLst>
                        <a:gs pos="0">
                          <a:srgbClr val="626262"/>
                        </a:gs>
                        <a:gs pos="100000">
                          <a:srgbClr val="626262"/>
                        </a:gs>
                      </a:gsLst>
                      <a:lin ang="0" scaled="1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3. </a:t>
                </a:r>
                <a:r>
                  <a:rPr lang="ko-KR" altLang="en-US" sz="1300" spc="50" dirty="0" smtClean="0">
                    <a:gradFill>
                      <a:gsLst>
                        <a:gs pos="0">
                          <a:srgbClr val="626262"/>
                        </a:gs>
                        <a:gs pos="100000">
                          <a:srgbClr val="626262"/>
                        </a:gs>
                      </a:gsLst>
                      <a:lin ang="0" scaled="1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개인키</a:t>
                </a:r>
                <a:endParaRPr lang="en-US" altLang="ko-KR" sz="1300" spc="50" dirty="0" smtClean="0">
                  <a:gradFill>
                    <a:gsLst>
                      <a:gs pos="0">
                        <a:srgbClr val="626262"/>
                      </a:gs>
                      <a:gs pos="100000">
                        <a:srgbClr val="626262"/>
                      </a:gs>
                    </a:gsLst>
                    <a:lin ang="0" scaled="1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pPr>
                  <a:lnSpc>
                    <a:spcPts val="1700"/>
                  </a:lnSpc>
                </a:pPr>
                <a:endParaRPr lang="en-US" altLang="ko-KR" sz="1300" spc="50" dirty="0">
                  <a:gradFill>
                    <a:gsLst>
                      <a:gs pos="0">
                        <a:srgbClr val="626262"/>
                      </a:gs>
                      <a:gs pos="100000">
                        <a:srgbClr val="626262"/>
                      </a:gs>
                    </a:gsLst>
                    <a:lin ang="0" scaled="1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cxnSp>
          <p:nvCxnSpPr>
            <p:cNvPr id="18" name="직선 연결선 17"/>
            <p:cNvCxnSpPr/>
            <p:nvPr/>
          </p:nvCxnSpPr>
          <p:spPr>
            <a:xfrm>
              <a:off x="3825259" y="2460913"/>
              <a:ext cx="3672000" cy="0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그룹 20"/>
          <p:cNvGrpSpPr/>
          <p:nvPr/>
        </p:nvGrpSpPr>
        <p:grpSpPr>
          <a:xfrm>
            <a:off x="3085167" y="2869360"/>
            <a:ext cx="5291143" cy="1912408"/>
            <a:chOff x="2868532" y="1384507"/>
            <a:chExt cx="5043796" cy="1912408"/>
          </a:xfrm>
        </p:grpSpPr>
        <p:grpSp>
          <p:nvGrpSpPr>
            <p:cNvPr id="22" name="그룹 21"/>
            <p:cNvGrpSpPr/>
            <p:nvPr/>
          </p:nvGrpSpPr>
          <p:grpSpPr>
            <a:xfrm>
              <a:off x="2868532" y="1384507"/>
              <a:ext cx="5043796" cy="1912408"/>
              <a:chOff x="2868532" y="1384507"/>
              <a:chExt cx="5043796" cy="1912408"/>
            </a:xfrm>
          </p:grpSpPr>
          <p:sp>
            <p:nvSpPr>
              <p:cNvPr id="24" name="TextBox 23"/>
              <p:cNvSpPr txBox="1"/>
              <p:nvPr/>
            </p:nvSpPr>
            <p:spPr>
              <a:xfrm>
                <a:off x="2868532" y="1384507"/>
                <a:ext cx="4645994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2000" spc="50" dirty="0" smtClean="0">
                    <a:gradFill>
                      <a:gsLst>
                        <a:gs pos="0">
                          <a:srgbClr val="282828"/>
                        </a:gs>
                        <a:gs pos="100000">
                          <a:srgbClr val="282828"/>
                        </a:gs>
                      </a:gsLst>
                      <a:lin ang="0" scaled="1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3. Transaction(TX)</a:t>
                </a:r>
                <a:endParaRPr lang="ko-KR" altLang="en-US" sz="2000" spc="50" dirty="0">
                  <a:gradFill>
                    <a:gsLst>
                      <a:gs pos="0">
                        <a:srgbClr val="282828"/>
                      </a:gs>
                      <a:gs pos="100000">
                        <a:srgbClr val="282828"/>
                      </a:gs>
                    </a:gsLst>
                    <a:lin ang="0" scaled="1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2872580" y="1770856"/>
                <a:ext cx="5039748" cy="152605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ts val="1700"/>
                  </a:lnSpc>
                </a:pPr>
                <a:r>
                  <a:rPr lang="en-US" altLang="ko-KR" sz="1300" spc="50" dirty="0" smtClean="0">
                    <a:gradFill>
                      <a:gsLst>
                        <a:gs pos="0">
                          <a:srgbClr val="626262"/>
                        </a:gs>
                        <a:gs pos="100000">
                          <a:srgbClr val="626262"/>
                        </a:gs>
                      </a:gsLst>
                      <a:lin ang="0" scaled="1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1. </a:t>
                </a:r>
                <a:r>
                  <a:rPr lang="en-US" altLang="ko-KR" sz="1300" spc="50" dirty="0" err="1" smtClean="0">
                    <a:gradFill>
                      <a:gsLst>
                        <a:gs pos="0">
                          <a:srgbClr val="626262"/>
                        </a:gs>
                        <a:gs pos="100000">
                          <a:srgbClr val="626262"/>
                        </a:gs>
                      </a:gsLst>
                      <a:lin ang="0" scaled="1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Tx</a:t>
                </a:r>
                <a:r>
                  <a:rPr lang="en-US" altLang="ko-KR" sz="1300" spc="50" dirty="0" smtClean="0">
                    <a:gradFill>
                      <a:gsLst>
                        <a:gs pos="0">
                          <a:srgbClr val="626262"/>
                        </a:gs>
                        <a:gs pos="100000">
                          <a:srgbClr val="626262"/>
                        </a:gs>
                      </a:gsLst>
                      <a:lin ang="0" scaled="1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</a:t>
                </a:r>
                <a:r>
                  <a:rPr lang="ko-KR" altLang="en-US" sz="1300" spc="50" dirty="0" smtClean="0">
                    <a:gradFill>
                      <a:gsLst>
                        <a:gs pos="0">
                          <a:srgbClr val="626262"/>
                        </a:gs>
                        <a:gs pos="100000">
                          <a:srgbClr val="626262"/>
                        </a:gs>
                      </a:gsLst>
                      <a:lin ang="0" scaled="1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메커니즘</a:t>
                </a:r>
                <a:r>
                  <a:rPr lang="en-US" altLang="ko-KR" sz="1300" spc="50" dirty="0">
                    <a:gradFill>
                      <a:gsLst>
                        <a:gs pos="0">
                          <a:srgbClr val="626262"/>
                        </a:gs>
                        <a:gs pos="100000">
                          <a:srgbClr val="626262"/>
                        </a:gs>
                      </a:gsLst>
                      <a:lin ang="0" scaled="1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		7. Digital signature </a:t>
                </a:r>
                <a:r>
                  <a:rPr lang="ko-KR" altLang="en-US" sz="1300" spc="50" dirty="0" smtClean="0">
                    <a:gradFill>
                      <a:gsLst>
                        <a:gs pos="0">
                          <a:srgbClr val="626262"/>
                        </a:gs>
                        <a:gs pos="100000">
                          <a:srgbClr val="626262"/>
                        </a:gs>
                      </a:gsLst>
                      <a:lin ang="0" scaled="1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검증</a:t>
                </a:r>
                <a:endParaRPr lang="en-US" altLang="ko-KR" sz="1300" spc="50" dirty="0" smtClean="0">
                  <a:gradFill>
                    <a:gsLst>
                      <a:gs pos="0">
                        <a:srgbClr val="626262"/>
                      </a:gs>
                      <a:gs pos="100000">
                        <a:srgbClr val="626262"/>
                      </a:gs>
                    </a:gsLst>
                    <a:lin ang="0" scaled="1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pPr>
                  <a:lnSpc>
                    <a:spcPts val="1700"/>
                  </a:lnSpc>
                </a:pPr>
                <a:r>
                  <a:rPr lang="en-US" altLang="ko-KR" sz="1300" spc="50" dirty="0" smtClean="0">
                    <a:gradFill>
                      <a:gsLst>
                        <a:gs pos="0">
                          <a:srgbClr val="626262"/>
                        </a:gs>
                        <a:gs pos="100000">
                          <a:srgbClr val="626262"/>
                        </a:gs>
                      </a:gsLst>
                      <a:lin ang="0" scaled="1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2. </a:t>
                </a:r>
                <a:r>
                  <a:rPr lang="en-US" altLang="ko-KR" sz="1300" spc="50" dirty="0" err="1" smtClean="0">
                    <a:gradFill>
                      <a:gsLst>
                        <a:gs pos="0">
                          <a:srgbClr val="626262"/>
                        </a:gs>
                        <a:gs pos="100000">
                          <a:srgbClr val="626262"/>
                        </a:gs>
                      </a:gsLst>
                      <a:lin ang="0" scaled="1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Tx</a:t>
                </a:r>
                <a:r>
                  <a:rPr lang="en-US" altLang="ko-KR" sz="1300" spc="50" dirty="0" smtClean="0">
                    <a:gradFill>
                      <a:gsLst>
                        <a:gs pos="0">
                          <a:srgbClr val="626262"/>
                        </a:gs>
                        <a:gs pos="100000">
                          <a:srgbClr val="626262"/>
                        </a:gs>
                      </a:gsLst>
                      <a:lin ang="0" scaled="1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</a:t>
                </a:r>
                <a:r>
                  <a:rPr lang="ko-KR" altLang="en-US" sz="1300" spc="50" dirty="0" smtClean="0">
                    <a:gradFill>
                      <a:gsLst>
                        <a:gs pos="0">
                          <a:srgbClr val="626262"/>
                        </a:gs>
                        <a:gs pos="100000">
                          <a:srgbClr val="626262"/>
                        </a:gs>
                      </a:gsLst>
                      <a:lin ang="0" scaled="1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구조</a:t>
                </a:r>
                <a:r>
                  <a:rPr lang="en-US" altLang="ko-KR" sz="1300" spc="50" dirty="0">
                    <a:gradFill>
                      <a:gsLst>
                        <a:gs pos="0">
                          <a:srgbClr val="626262"/>
                        </a:gs>
                        <a:gs pos="100000">
                          <a:srgbClr val="626262"/>
                        </a:gs>
                      </a:gsLst>
                      <a:lin ang="0" scaled="1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			8. Transaction </a:t>
                </a:r>
                <a:r>
                  <a:rPr lang="en-US" altLang="ko-KR" sz="1300" spc="50" dirty="0" smtClean="0">
                    <a:gradFill>
                      <a:gsLst>
                        <a:gs pos="0">
                          <a:srgbClr val="626262"/>
                        </a:gs>
                        <a:gs pos="100000">
                          <a:srgbClr val="626262"/>
                        </a:gs>
                      </a:gsLst>
                      <a:lin ang="0" scaled="1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Malleability</a:t>
                </a:r>
                <a:endParaRPr lang="en-US" altLang="ko-KR" sz="1300" spc="50" dirty="0">
                  <a:gradFill>
                    <a:gsLst>
                      <a:gs pos="0">
                        <a:srgbClr val="626262"/>
                      </a:gs>
                      <a:gs pos="100000">
                        <a:srgbClr val="626262"/>
                      </a:gs>
                    </a:gsLst>
                    <a:lin ang="0" scaled="1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pPr>
                  <a:lnSpc>
                    <a:spcPts val="1700"/>
                  </a:lnSpc>
                </a:pPr>
                <a:r>
                  <a:rPr lang="en-US" altLang="ko-KR" sz="1300" spc="50" dirty="0" smtClean="0">
                    <a:gradFill>
                      <a:gsLst>
                        <a:gs pos="0">
                          <a:srgbClr val="626262"/>
                        </a:gs>
                        <a:gs pos="100000">
                          <a:srgbClr val="626262"/>
                        </a:gs>
                      </a:gsLst>
                      <a:lin ang="0" scaled="1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3. </a:t>
                </a:r>
                <a:r>
                  <a:rPr lang="en-US" altLang="ko-KR" sz="1300" spc="50" dirty="0">
                    <a:gradFill>
                      <a:gsLst>
                        <a:gs pos="0">
                          <a:srgbClr val="626262"/>
                        </a:gs>
                        <a:gs pos="100000">
                          <a:srgbClr val="626262"/>
                        </a:gs>
                      </a:gsLst>
                      <a:lin ang="0" scaled="1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Script sig		9. </a:t>
                </a:r>
                <a:r>
                  <a:rPr lang="ko-KR" altLang="en-US" sz="1300" spc="50" dirty="0">
                    <a:gradFill>
                      <a:gsLst>
                        <a:gs pos="0">
                          <a:srgbClr val="626262"/>
                        </a:gs>
                        <a:gs pos="100000">
                          <a:srgbClr val="626262"/>
                        </a:gs>
                      </a:gsLst>
                      <a:lin ang="0" scaled="1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다중 서명</a:t>
                </a:r>
                <a:endParaRPr lang="en-US" altLang="ko-KR" sz="1300" spc="50" dirty="0">
                  <a:gradFill>
                    <a:gsLst>
                      <a:gs pos="0">
                        <a:srgbClr val="626262"/>
                      </a:gs>
                      <a:gs pos="100000">
                        <a:srgbClr val="626262"/>
                      </a:gs>
                    </a:gsLst>
                    <a:lin ang="0" scaled="1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pPr>
                  <a:lnSpc>
                    <a:spcPts val="1700"/>
                  </a:lnSpc>
                </a:pPr>
                <a:r>
                  <a:rPr lang="en-US" altLang="ko-KR" sz="1300" spc="50" dirty="0" smtClean="0">
                    <a:gradFill>
                      <a:gsLst>
                        <a:gs pos="0">
                          <a:srgbClr val="626262"/>
                        </a:gs>
                        <a:gs pos="100000">
                          <a:srgbClr val="626262"/>
                        </a:gs>
                      </a:gsLst>
                      <a:lin ang="0" scaled="1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4</a:t>
                </a:r>
                <a:r>
                  <a:rPr lang="en-US" altLang="ko-KR" sz="1300" spc="50" dirty="0">
                    <a:gradFill>
                      <a:gsLst>
                        <a:gs pos="0">
                          <a:srgbClr val="626262"/>
                        </a:gs>
                        <a:gs pos="100000">
                          <a:srgbClr val="626262"/>
                        </a:gs>
                      </a:gsLst>
                      <a:lin ang="0" scaled="1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. Serialization </a:t>
                </a:r>
                <a:r>
                  <a:rPr lang="en-US" altLang="ko-KR" sz="1300" spc="50" dirty="0" smtClean="0">
                    <a:gradFill>
                      <a:gsLst>
                        <a:gs pos="0">
                          <a:srgbClr val="626262"/>
                        </a:gs>
                        <a:gs pos="100000">
                          <a:srgbClr val="626262"/>
                        </a:gs>
                      </a:gsLst>
                      <a:lin ang="0" scaled="1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	</a:t>
                </a:r>
                <a:r>
                  <a:rPr lang="en-US" altLang="ko-KR" sz="1300" spc="50" dirty="0">
                    <a:gradFill>
                      <a:gsLst>
                        <a:gs pos="0">
                          <a:srgbClr val="626262"/>
                        </a:gs>
                        <a:gs pos="100000">
                          <a:srgbClr val="626262"/>
                        </a:gs>
                      </a:gsLst>
                      <a:lin ang="0" scaled="1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</a:t>
                </a:r>
                <a:r>
                  <a:rPr lang="en-US" altLang="ko-KR" sz="1300" spc="50" dirty="0" smtClean="0">
                    <a:gradFill>
                      <a:gsLst>
                        <a:gs pos="0">
                          <a:srgbClr val="626262"/>
                        </a:gs>
                        <a:gs pos="100000">
                          <a:srgbClr val="626262"/>
                        </a:gs>
                      </a:gsLst>
                      <a:lin ang="0" scaled="1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                 10. P2SH</a:t>
                </a:r>
              </a:p>
              <a:p>
                <a:pPr>
                  <a:lnSpc>
                    <a:spcPts val="1700"/>
                  </a:lnSpc>
                </a:pPr>
                <a:r>
                  <a:rPr lang="en-US" altLang="ko-KR" sz="1300" spc="50" dirty="0" smtClean="0">
                    <a:gradFill>
                      <a:gsLst>
                        <a:gs pos="0">
                          <a:srgbClr val="626262"/>
                        </a:gs>
                        <a:gs pos="100000">
                          <a:srgbClr val="626262"/>
                        </a:gs>
                      </a:gsLst>
                      <a:lin ang="0" scaled="1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5</a:t>
                </a:r>
                <a:r>
                  <a:rPr lang="en-US" altLang="ko-KR" sz="1300" spc="50" dirty="0">
                    <a:gradFill>
                      <a:gsLst>
                        <a:gs pos="0">
                          <a:srgbClr val="626262"/>
                        </a:gs>
                        <a:gs pos="100000">
                          <a:srgbClr val="626262"/>
                        </a:gs>
                      </a:gsLst>
                      <a:lin ang="0" scaled="1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. Digital signature </a:t>
                </a:r>
                <a:r>
                  <a:rPr lang="ko-KR" altLang="en-US" sz="1300" spc="50" dirty="0" smtClean="0">
                    <a:gradFill>
                      <a:gsLst>
                        <a:gs pos="0">
                          <a:srgbClr val="626262"/>
                        </a:gs>
                        <a:gs pos="100000">
                          <a:srgbClr val="626262"/>
                        </a:gs>
                      </a:gsLst>
                      <a:lin ang="0" scaled="1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생성                 </a:t>
                </a:r>
                <a:r>
                  <a:rPr lang="en-US" altLang="ko-KR" sz="1300" spc="50" dirty="0" smtClean="0">
                    <a:gradFill>
                      <a:gsLst>
                        <a:gs pos="0">
                          <a:srgbClr val="626262"/>
                        </a:gs>
                        <a:gs pos="100000">
                          <a:srgbClr val="626262"/>
                        </a:gs>
                      </a:gsLst>
                      <a:lin ang="0" scaled="1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11. </a:t>
                </a:r>
                <a:r>
                  <a:rPr lang="en-US" altLang="ko-KR" sz="1300" spc="50" dirty="0" err="1" smtClean="0">
                    <a:gradFill>
                      <a:gsLst>
                        <a:gs pos="0">
                          <a:srgbClr val="626262"/>
                        </a:gs>
                        <a:gs pos="100000">
                          <a:srgbClr val="626262"/>
                        </a:gs>
                      </a:gsLst>
                      <a:lin ang="0" scaled="1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SegWit</a:t>
                </a:r>
                <a:endParaRPr lang="en-US" altLang="ko-KR" sz="1300" spc="50" dirty="0" smtClean="0">
                  <a:gradFill>
                    <a:gsLst>
                      <a:gs pos="0">
                        <a:srgbClr val="626262"/>
                      </a:gs>
                      <a:gs pos="100000">
                        <a:srgbClr val="626262"/>
                      </a:gs>
                    </a:gsLst>
                    <a:lin ang="0" scaled="1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pPr>
                  <a:lnSpc>
                    <a:spcPts val="1700"/>
                  </a:lnSpc>
                </a:pPr>
                <a:r>
                  <a:rPr lang="en-US" altLang="ko-KR" sz="1300" spc="50" dirty="0" smtClean="0">
                    <a:gradFill>
                      <a:gsLst>
                        <a:gs pos="0">
                          <a:srgbClr val="626262"/>
                        </a:gs>
                        <a:gs pos="100000">
                          <a:srgbClr val="626262"/>
                        </a:gs>
                      </a:gsLst>
                      <a:lin ang="0" scaled="1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6</a:t>
                </a:r>
                <a:r>
                  <a:rPr lang="en-US" altLang="ko-KR" sz="1300" spc="50" dirty="0">
                    <a:gradFill>
                      <a:gsLst>
                        <a:gs pos="0">
                          <a:srgbClr val="626262"/>
                        </a:gs>
                        <a:gs pos="100000">
                          <a:srgbClr val="626262"/>
                        </a:gs>
                      </a:gsLst>
                      <a:lin ang="0" scaled="1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. </a:t>
                </a:r>
                <a:r>
                  <a:rPr lang="en-US" altLang="ko-KR" sz="1300" spc="50" dirty="0" err="1">
                    <a:gradFill>
                      <a:gsLst>
                        <a:gs pos="0">
                          <a:srgbClr val="626262"/>
                        </a:gs>
                        <a:gs pos="100000">
                          <a:srgbClr val="626262"/>
                        </a:gs>
                      </a:gsLst>
                      <a:lin ang="0" scaled="1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SigHash</a:t>
                </a:r>
                <a:r>
                  <a:rPr lang="en-US" altLang="ko-KR" sz="1300" spc="50" dirty="0">
                    <a:gradFill>
                      <a:gsLst>
                        <a:gs pos="0">
                          <a:srgbClr val="626262"/>
                        </a:gs>
                        <a:gs pos="100000">
                          <a:srgbClr val="626262"/>
                        </a:gs>
                      </a:gsLst>
                      <a:lin ang="0" scaled="1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</a:t>
                </a:r>
                <a:r>
                  <a:rPr lang="en-US" altLang="ko-KR" sz="1300" spc="50" dirty="0" smtClean="0">
                    <a:gradFill>
                      <a:gsLst>
                        <a:gs pos="0">
                          <a:srgbClr val="626262"/>
                        </a:gs>
                        <a:gs pos="100000">
                          <a:srgbClr val="626262"/>
                        </a:gs>
                      </a:gsLst>
                      <a:lin ang="0" scaled="1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Type	                   12. Base32 </a:t>
                </a:r>
                <a:r>
                  <a:rPr lang="ko-KR" altLang="en-US" sz="1300" spc="50" dirty="0" smtClean="0">
                    <a:gradFill>
                      <a:gsLst>
                        <a:gs pos="0">
                          <a:srgbClr val="626262"/>
                        </a:gs>
                        <a:gs pos="100000">
                          <a:srgbClr val="626262"/>
                        </a:gs>
                      </a:gsLst>
                      <a:lin ang="0" scaled="1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주소</a:t>
                </a:r>
                <a:endParaRPr lang="en-US" altLang="ko-KR" sz="1300" spc="50" dirty="0" smtClean="0">
                  <a:gradFill>
                    <a:gsLst>
                      <a:gs pos="0">
                        <a:srgbClr val="626262"/>
                      </a:gs>
                      <a:gs pos="100000">
                        <a:srgbClr val="626262"/>
                      </a:gs>
                    </a:gsLst>
                    <a:lin ang="0" scaled="1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pPr>
                  <a:lnSpc>
                    <a:spcPts val="1700"/>
                  </a:lnSpc>
                </a:pPr>
                <a:r>
                  <a:rPr lang="en-US" altLang="ko-KR" sz="1300" spc="50" dirty="0" smtClean="0">
                    <a:gradFill>
                      <a:gsLst>
                        <a:gs pos="0">
                          <a:srgbClr val="626262"/>
                        </a:gs>
                        <a:gs pos="100000">
                          <a:srgbClr val="626262"/>
                        </a:gs>
                      </a:gsLst>
                      <a:lin ang="0" scaled="1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				</a:t>
                </a:r>
                <a:endParaRPr lang="ko-KR" altLang="en-US" sz="1300" spc="50" dirty="0">
                  <a:gradFill>
                    <a:gsLst>
                      <a:gs pos="0">
                        <a:srgbClr val="626262"/>
                      </a:gs>
                      <a:gs pos="100000">
                        <a:srgbClr val="626262"/>
                      </a:gs>
                    </a:gsLst>
                    <a:lin ang="0" scaled="1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cxnSp>
          <p:nvCxnSpPr>
            <p:cNvPr id="23" name="직선 연결선 22"/>
            <p:cNvCxnSpPr/>
            <p:nvPr/>
          </p:nvCxnSpPr>
          <p:spPr>
            <a:xfrm>
              <a:off x="3864437" y="3184905"/>
              <a:ext cx="3672000" cy="0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그룹 25"/>
          <p:cNvGrpSpPr/>
          <p:nvPr/>
        </p:nvGrpSpPr>
        <p:grpSpPr>
          <a:xfrm>
            <a:off x="3089413" y="4971358"/>
            <a:ext cx="4762498" cy="1224459"/>
            <a:chOff x="2872580" y="1418431"/>
            <a:chExt cx="4762498" cy="1224459"/>
          </a:xfrm>
        </p:grpSpPr>
        <p:grpSp>
          <p:nvGrpSpPr>
            <p:cNvPr id="27" name="그룹 26"/>
            <p:cNvGrpSpPr/>
            <p:nvPr/>
          </p:nvGrpSpPr>
          <p:grpSpPr>
            <a:xfrm>
              <a:off x="2872580" y="1418431"/>
              <a:ext cx="4762498" cy="1224459"/>
              <a:chOff x="2872580" y="1418431"/>
              <a:chExt cx="4762498" cy="1224459"/>
            </a:xfrm>
          </p:grpSpPr>
          <p:sp>
            <p:nvSpPr>
              <p:cNvPr id="29" name="TextBox 28"/>
              <p:cNvSpPr txBox="1"/>
              <p:nvPr/>
            </p:nvSpPr>
            <p:spPr>
              <a:xfrm>
                <a:off x="2872581" y="1418431"/>
                <a:ext cx="4645994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2000" spc="50" dirty="0">
                    <a:gradFill>
                      <a:gsLst>
                        <a:gs pos="0">
                          <a:srgbClr val="282828"/>
                        </a:gs>
                        <a:gs pos="100000">
                          <a:srgbClr val="282828"/>
                        </a:gs>
                      </a:gsLst>
                      <a:lin ang="0" scaled="1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4</a:t>
                </a:r>
                <a:r>
                  <a:rPr lang="en-US" altLang="ko-KR" sz="2000" spc="50" dirty="0" smtClean="0">
                    <a:gradFill>
                      <a:gsLst>
                        <a:gs pos="0">
                          <a:srgbClr val="282828"/>
                        </a:gs>
                        <a:gs pos="100000">
                          <a:srgbClr val="282828"/>
                        </a:gs>
                      </a:gsLst>
                      <a:lin ang="0" scaled="1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. Mining</a:t>
                </a:r>
                <a:endParaRPr lang="ko-KR" altLang="en-US" sz="2000" spc="50" dirty="0">
                  <a:gradFill>
                    <a:gsLst>
                      <a:gs pos="0">
                        <a:srgbClr val="282828"/>
                      </a:gs>
                      <a:gs pos="100000">
                        <a:srgbClr val="282828"/>
                      </a:gs>
                    </a:gsLst>
                    <a:lin ang="0" scaled="1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2872580" y="1770856"/>
                <a:ext cx="4762498" cy="87203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ts val="1700"/>
                  </a:lnSpc>
                </a:pPr>
                <a:r>
                  <a:rPr lang="en-US" altLang="ko-KR" sz="1300" spc="50" dirty="0">
                    <a:gradFill>
                      <a:gsLst>
                        <a:gs pos="0">
                          <a:srgbClr val="626262"/>
                        </a:gs>
                        <a:gs pos="100000">
                          <a:srgbClr val="626262"/>
                        </a:gs>
                      </a:gsLst>
                      <a:lin ang="0" scaled="1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</a:t>
                </a:r>
                <a:r>
                  <a:rPr lang="en-US" altLang="ko-KR" sz="1300" spc="50" dirty="0" smtClean="0">
                    <a:gradFill>
                      <a:gsLst>
                        <a:gs pos="0">
                          <a:srgbClr val="626262"/>
                        </a:gs>
                        <a:gs pos="100000">
                          <a:srgbClr val="626262"/>
                        </a:gs>
                      </a:gsLst>
                      <a:lin ang="0" scaled="1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1. </a:t>
                </a:r>
                <a:r>
                  <a:rPr lang="ko-KR" altLang="en-US" sz="1300" spc="50" dirty="0" smtClean="0">
                    <a:gradFill>
                      <a:gsLst>
                        <a:gs pos="0">
                          <a:srgbClr val="626262"/>
                        </a:gs>
                        <a:gs pos="100000">
                          <a:srgbClr val="626262"/>
                        </a:gs>
                      </a:gsLst>
                      <a:lin ang="0" scaled="1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블록의 버전</a:t>
                </a:r>
                <a:r>
                  <a:rPr lang="en-US" altLang="ko-KR" sz="1300" spc="50" dirty="0" smtClean="0">
                    <a:gradFill>
                      <a:gsLst>
                        <a:gs pos="0">
                          <a:srgbClr val="626262"/>
                        </a:gs>
                        <a:gs pos="100000">
                          <a:srgbClr val="626262"/>
                        </a:gs>
                      </a:gsLst>
                      <a:lin ang="0" scaled="1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		5. Nonce</a:t>
                </a:r>
                <a:r>
                  <a:rPr lang="ko-KR" altLang="en-US" sz="1300" spc="50" dirty="0" smtClean="0">
                    <a:gradFill>
                      <a:gsLst>
                        <a:gs pos="0">
                          <a:srgbClr val="626262"/>
                        </a:gs>
                        <a:gs pos="100000">
                          <a:srgbClr val="626262"/>
                        </a:gs>
                      </a:gsLst>
                      <a:lin ang="0" scaled="1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와 </a:t>
                </a:r>
                <a:r>
                  <a:rPr lang="en-US" altLang="ko-KR" sz="1300" spc="50" dirty="0" smtClean="0">
                    <a:gradFill>
                      <a:gsLst>
                        <a:gs pos="0">
                          <a:srgbClr val="626262"/>
                        </a:gs>
                        <a:gs pos="100000">
                          <a:srgbClr val="626262"/>
                        </a:gs>
                      </a:gsLst>
                      <a:lin ang="0" scaled="1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Extra Nonce</a:t>
                </a:r>
              </a:p>
              <a:p>
                <a:pPr>
                  <a:lnSpc>
                    <a:spcPts val="1700"/>
                  </a:lnSpc>
                </a:pPr>
                <a:r>
                  <a:rPr lang="en-US" altLang="ko-KR" sz="1300" spc="50" dirty="0">
                    <a:gradFill>
                      <a:gsLst>
                        <a:gs pos="0">
                          <a:srgbClr val="626262"/>
                        </a:gs>
                        <a:gs pos="100000">
                          <a:srgbClr val="626262"/>
                        </a:gs>
                      </a:gsLst>
                      <a:lin ang="0" scaled="1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</a:t>
                </a:r>
                <a:r>
                  <a:rPr lang="en-US" altLang="ko-KR" sz="1300" spc="50" dirty="0" smtClean="0">
                    <a:gradFill>
                      <a:gsLst>
                        <a:gs pos="0">
                          <a:srgbClr val="626262"/>
                        </a:gs>
                        <a:gs pos="100000">
                          <a:srgbClr val="626262"/>
                        </a:gs>
                      </a:gsLst>
                      <a:lin ang="0" scaled="1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2. </a:t>
                </a:r>
                <a:r>
                  <a:rPr lang="ko-KR" altLang="en-US" sz="1300" spc="50" dirty="0">
                    <a:gradFill>
                      <a:gsLst>
                        <a:gs pos="0">
                          <a:srgbClr val="626262"/>
                        </a:gs>
                        <a:gs pos="100000">
                          <a:srgbClr val="626262"/>
                        </a:gs>
                      </a:gsLst>
                      <a:lin ang="0" scaled="1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해</a:t>
                </a:r>
                <a:r>
                  <a:rPr lang="ko-KR" altLang="en-US" sz="1300" spc="50" dirty="0" smtClean="0">
                    <a:gradFill>
                      <a:gsLst>
                        <a:gs pos="0">
                          <a:srgbClr val="626262"/>
                        </a:gs>
                        <a:gs pos="100000">
                          <a:srgbClr val="626262"/>
                        </a:gs>
                      </a:gsLst>
                      <a:lin ang="0" scaled="1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시 난이도</a:t>
                </a:r>
                <a:r>
                  <a:rPr lang="en-US" altLang="ko-KR" sz="1300" spc="50" dirty="0" smtClean="0">
                    <a:gradFill>
                      <a:gsLst>
                        <a:gs pos="0">
                          <a:srgbClr val="626262"/>
                        </a:gs>
                        <a:gs pos="100000">
                          <a:srgbClr val="626262"/>
                        </a:gs>
                      </a:gsLst>
                      <a:lin ang="0" scaled="1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		6. </a:t>
                </a:r>
                <a:r>
                  <a:rPr lang="ko-KR" altLang="en-US" sz="1300" spc="50" dirty="0" smtClean="0">
                    <a:gradFill>
                      <a:gsLst>
                        <a:gs pos="0">
                          <a:srgbClr val="626262"/>
                        </a:gs>
                        <a:gs pos="100000">
                          <a:srgbClr val="626262"/>
                        </a:gs>
                      </a:gsLst>
                      <a:lin ang="0" scaled="1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비트코인 </a:t>
                </a:r>
                <a:r>
                  <a:rPr lang="ko-KR" altLang="en-US" sz="1300" spc="50" dirty="0" err="1" smtClean="0">
                    <a:gradFill>
                      <a:gsLst>
                        <a:gs pos="0">
                          <a:srgbClr val="626262"/>
                        </a:gs>
                        <a:gs pos="100000">
                          <a:srgbClr val="626262"/>
                        </a:gs>
                      </a:gsLst>
                      <a:lin ang="0" scaled="1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발행량</a:t>
                </a:r>
                <a:endParaRPr lang="en-US" altLang="ko-KR" sz="1300" spc="50" dirty="0" smtClean="0">
                  <a:gradFill>
                    <a:gsLst>
                      <a:gs pos="0">
                        <a:srgbClr val="626262"/>
                      </a:gs>
                      <a:gs pos="100000">
                        <a:srgbClr val="626262"/>
                      </a:gs>
                    </a:gsLst>
                    <a:lin ang="0" scaled="1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pPr>
                  <a:lnSpc>
                    <a:spcPts val="1700"/>
                  </a:lnSpc>
                </a:pPr>
                <a:r>
                  <a:rPr lang="en-US" altLang="ko-KR" sz="1300" spc="50" dirty="0">
                    <a:gradFill>
                      <a:gsLst>
                        <a:gs pos="0">
                          <a:srgbClr val="626262"/>
                        </a:gs>
                        <a:gs pos="100000">
                          <a:srgbClr val="626262"/>
                        </a:gs>
                      </a:gsLst>
                      <a:lin ang="0" scaled="1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</a:t>
                </a:r>
                <a:r>
                  <a:rPr lang="en-US" altLang="ko-KR" sz="1300" spc="50" dirty="0" smtClean="0">
                    <a:gradFill>
                      <a:gsLst>
                        <a:gs pos="0">
                          <a:srgbClr val="626262"/>
                        </a:gs>
                        <a:gs pos="100000">
                          <a:srgbClr val="626262"/>
                        </a:gs>
                      </a:gsLst>
                      <a:lin ang="0" scaled="1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3. </a:t>
                </a:r>
                <a:r>
                  <a:rPr lang="ko-KR" altLang="en-US" sz="1300" spc="50" dirty="0">
                    <a:gradFill>
                      <a:gsLst>
                        <a:gs pos="0">
                          <a:srgbClr val="626262"/>
                        </a:gs>
                        <a:gs pos="100000">
                          <a:srgbClr val="626262"/>
                        </a:gs>
                      </a:gsLst>
                      <a:lin ang="0" scaled="1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해</a:t>
                </a:r>
                <a:r>
                  <a:rPr lang="ko-KR" altLang="en-US" sz="1300" spc="50" dirty="0" smtClean="0">
                    <a:gradFill>
                      <a:gsLst>
                        <a:gs pos="0">
                          <a:srgbClr val="626262"/>
                        </a:gs>
                        <a:gs pos="100000">
                          <a:srgbClr val="626262"/>
                        </a:gs>
                      </a:gsLst>
                      <a:lin ang="0" scaled="1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시 난이도 조절</a:t>
                </a:r>
                <a:r>
                  <a:rPr lang="en-US" altLang="ko-KR" sz="1300" spc="50" dirty="0" smtClean="0">
                    <a:gradFill>
                      <a:gsLst>
                        <a:gs pos="0">
                          <a:srgbClr val="626262"/>
                        </a:gs>
                        <a:gs pos="100000">
                          <a:srgbClr val="626262"/>
                        </a:gs>
                      </a:gsLst>
                      <a:lin ang="0" scaled="1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		7. </a:t>
                </a:r>
                <a:r>
                  <a:rPr lang="en-US" altLang="ko-KR" sz="1300" spc="50" dirty="0" err="1" smtClean="0">
                    <a:gradFill>
                      <a:gsLst>
                        <a:gs pos="0">
                          <a:srgbClr val="626262"/>
                        </a:gs>
                        <a:gs pos="100000">
                          <a:srgbClr val="626262"/>
                        </a:gs>
                      </a:gsLst>
                      <a:lin ang="0" scaled="1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Tx</a:t>
                </a:r>
                <a:r>
                  <a:rPr lang="en-US" altLang="ko-KR" sz="1300" spc="50" dirty="0" smtClean="0">
                    <a:gradFill>
                      <a:gsLst>
                        <a:gs pos="0">
                          <a:srgbClr val="626262"/>
                        </a:gs>
                        <a:gs pos="100000">
                          <a:srgbClr val="626262"/>
                        </a:gs>
                      </a:gsLst>
                      <a:lin ang="0" scaled="1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fee</a:t>
                </a:r>
                <a:r>
                  <a:rPr lang="ko-KR" altLang="en-US" sz="1300" spc="50" dirty="0" smtClean="0">
                    <a:gradFill>
                      <a:gsLst>
                        <a:gs pos="0">
                          <a:srgbClr val="626262"/>
                        </a:gs>
                        <a:gs pos="100000">
                          <a:srgbClr val="626262"/>
                        </a:gs>
                      </a:gsLst>
                      <a:lin ang="0" scaled="1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와 최적 </a:t>
                </a:r>
                <a:r>
                  <a:rPr lang="en-US" altLang="ko-KR" sz="1300" spc="50" dirty="0" smtClean="0">
                    <a:gradFill>
                      <a:gsLst>
                        <a:gs pos="0">
                          <a:srgbClr val="626262"/>
                        </a:gs>
                        <a:gs pos="100000">
                          <a:srgbClr val="626262"/>
                        </a:gs>
                      </a:gsLst>
                      <a:lin ang="0" scaled="1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Block</a:t>
                </a:r>
                <a:r>
                  <a:rPr lang="ko-KR" altLang="en-US" sz="1300" spc="50" dirty="0" smtClean="0">
                    <a:gradFill>
                      <a:gsLst>
                        <a:gs pos="0">
                          <a:srgbClr val="626262"/>
                        </a:gs>
                        <a:gs pos="100000">
                          <a:srgbClr val="626262"/>
                        </a:gs>
                      </a:gsLst>
                      <a:lin ang="0" scaled="1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크기</a:t>
                </a:r>
                <a:endParaRPr lang="en-US" altLang="ko-KR" sz="1300" spc="50" dirty="0" smtClean="0">
                  <a:gradFill>
                    <a:gsLst>
                      <a:gs pos="0">
                        <a:srgbClr val="626262"/>
                      </a:gs>
                      <a:gs pos="100000">
                        <a:srgbClr val="626262"/>
                      </a:gs>
                    </a:gsLst>
                    <a:lin ang="0" scaled="1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pPr>
                  <a:lnSpc>
                    <a:spcPts val="1700"/>
                  </a:lnSpc>
                </a:pPr>
                <a:r>
                  <a:rPr lang="en-US" altLang="ko-KR" sz="1300" spc="50" dirty="0">
                    <a:gradFill>
                      <a:gsLst>
                        <a:gs pos="0">
                          <a:srgbClr val="626262"/>
                        </a:gs>
                        <a:gs pos="100000">
                          <a:srgbClr val="626262"/>
                        </a:gs>
                      </a:gsLst>
                      <a:lin ang="0" scaled="1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</a:t>
                </a:r>
                <a:r>
                  <a:rPr lang="en-US" altLang="ko-KR" sz="1300" spc="50" dirty="0" smtClean="0">
                    <a:gradFill>
                      <a:gsLst>
                        <a:gs pos="0">
                          <a:srgbClr val="626262"/>
                        </a:gs>
                        <a:gs pos="100000">
                          <a:srgbClr val="626262"/>
                        </a:gs>
                      </a:gsLst>
                      <a:lin ang="0" scaled="1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4. </a:t>
                </a:r>
                <a:r>
                  <a:rPr lang="en-US" altLang="ko-KR" sz="1300" spc="50" dirty="0" err="1" smtClean="0">
                    <a:gradFill>
                      <a:gsLst>
                        <a:gs pos="0">
                          <a:srgbClr val="626262"/>
                        </a:gs>
                        <a:gs pos="100000">
                          <a:srgbClr val="626262"/>
                        </a:gs>
                      </a:gsLst>
                      <a:lin ang="0" scaled="1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Merkle</a:t>
                </a:r>
                <a:r>
                  <a:rPr lang="en-US" altLang="ko-KR" sz="1300" spc="50" dirty="0" smtClean="0">
                    <a:gradFill>
                      <a:gsLst>
                        <a:gs pos="0">
                          <a:srgbClr val="626262"/>
                        </a:gs>
                        <a:gs pos="100000">
                          <a:srgbClr val="626262"/>
                        </a:gs>
                      </a:gsLst>
                      <a:lin ang="0" scaled="1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Tree		8. Fork</a:t>
                </a:r>
                <a:endParaRPr lang="en-US" altLang="ko-KR" sz="1300" spc="50" dirty="0">
                  <a:gradFill>
                    <a:gsLst>
                      <a:gs pos="0">
                        <a:srgbClr val="626262"/>
                      </a:gs>
                      <a:gs pos="100000">
                        <a:srgbClr val="626262"/>
                      </a:gs>
                    </a:gsLst>
                    <a:lin ang="0" scaled="1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cxnSp>
          <p:nvCxnSpPr>
            <p:cNvPr id="28" name="직선 연결선 27"/>
            <p:cNvCxnSpPr/>
            <p:nvPr/>
          </p:nvCxnSpPr>
          <p:spPr>
            <a:xfrm>
              <a:off x="3963078" y="2635744"/>
              <a:ext cx="3672000" cy="0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7" name="직선 연결선 36"/>
          <p:cNvCxnSpPr/>
          <p:nvPr/>
        </p:nvCxnSpPr>
        <p:spPr>
          <a:xfrm flipV="1">
            <a:off x="5428336" y="1674326"/>
            <a:ext cx="0" cy="675830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 flipV="1">
            <a:off x="5428336" y="679757"/>
            <a:ext cx="0" cy="675830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 flipV="1">
            <a:off x="5257364" y="3257152"/>
            <a:ext cx="5417" cy="1300597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 flipV="1">
            <a:off x="5116046" y="5294724"/>
            <a:ext cx="1" cy="815375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0443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Transaction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23949" y="1027218"/>
            <a:ext cx="659199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400" b="1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4. Serialization</a:t>
            </a:r>
            <a:endParaRPr lang="ko-KR" altLang="en-US" sz="2400" b="1" dirty="0">
              <a:gradFill>
                <a:gsLst>
                  <a:gs pos="0">
                    <a:srgbClr val="444444"/>
                  </a:gs>
                  <a:gs pos="100000">
                    <a:srgbClr val="444444"/>
                  </a:gs>
                </a:gsLst>
                <a:lin ang="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smtClean="0"/>
              <a:t>- </a:t>
            </a:r>
            <a:fld id="{187A0DEC-5E42-4488-A412-E6F2AD96E3A2}" type="slidenum">
              <a:rPr lang="ko-KR" altLang="en-US" smtClean="0"/>
              <a:pPr/>
              <a:t>20</a:t>
            </a:fld>
            <a:r>
              <a:rPr lang="ko-KR" altLang="en-US" smtClean="0"/>
              <a:t> </a:t>
            </a:r>
            <a:r>
              <a:rPr lang="en-US" altLang="ko-KR" smtClean="0"/>
              <a:t>-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48393" y="1959764"/>
            <a:ext cx="8304414" cy="22570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2200"/>
              </a:lnSpc>
            </a:pP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●  비트코인 거래 시 </a:t>
            </a:r>
            <a:r>
              <a:rPr lang="en-US" altLang="ko-KR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Transaction Data</a:t>
            </a: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생성하고 </a:t>
            </a:r>
            <a:r>
              <a:rPr lang="en-US" altLang="ko-KR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Serialization </a:t>
            </a: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후 인근 </a:t>
            </a:r>
            <a:r>
              <a:rPr lang="ko-KR" altLang="en-US" dirty="0" err="1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노드들에게</a:t>
            </a: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전송</a:t>
            </a:r>
            <a:endParaRPr lang="en-US" altLang="ko-KR" dirty="0" smtClean="0">
              <a:gradFill>
                <a:gsLst>
                  <a:gs pos="0">
                    <a:srgbClr val="444444"/>
                  </a:gs>
                  <a:gs pos="100000">
                    <a:srgbClr val="444444"/>
                  </a:gs>
                </a:gsLst>
                <a:lin ang="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2200"/>
              </a:lnSpc>
            </a:pPr>
            <a:endParaRPr lang="en-US" altLang="ko-KR" dirty="0">
              <a:gradFill>
                <a:gsLst>
                  <a:gs pos="0">
                    <a:srgbClr val="444444"/>
                  </a:gs>
                  <a:gs pos="100000">
                    <a:srgbClr val="444444"/>
                  </a:gs>
                </a:gsLst>
                <a:lin ang="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2200"/>
              </a:lnSpc>
            </a:pP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○  </a:t>
            </a:r>
            <a:r>
              <a:rPr lang="en-US" altLang="ko-KR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Serialization </a:t>
            </a: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데이터는 </a:t>
            </a:r>
            <a:r>
              <a:rPr lang="en-US" altLang="ko-KR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Script</a:t>
            </a:r>
            <a:r>
              <a:rPr lang="ko-KR" altLang="en-US" dirty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부분을 제외하고</a:t>
            </a:r>
            <a:r>
              <a:rPr lang="en-US" altLang="ko-KR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모두 </a:t>
            </a:r>
            <a:r>
              <a:rPr lang="en-US" altLang="ko-KR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little-endian </a:t>
            </a: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형태</a:t>
            </a:r>
            <a:endParaRPr lang="en-US" altLang="ko-KR" b="1" dirty="0">
              <a:gradFill>
                <a:gsLst>
                  <a:gs pos="0">
                    <a:srgbClr val="444444"/>
                  </a:gs>
                  <a:gs pos="100000">
                    <a:srgbClr val="444444"/>
                  </a:gs>
                </a:gsLst>
                <a:lin ang="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2200"/>
              </a:lnSpc>
            </a:pP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</a:t>
            </a:r>
            <a:endParaRPr lang="en-US" altLang="ko-KR" dirty="0" smtClean="0">
              <a:gradFill>
                <a:gsLst>
                  <a:gs pos="0">
                    <a:srgbClr val="444444"/>
                  </a:gs>
                  <a:gs pos="100000">
                    <a:srgbClr val="444444"/>
                  </a:gs>
                </a:gsLst>
                <a:lin ang="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2200"/>
              </a:lnSpc>
            </a:pPr>
            <a:endParaRPr lang="en-US" altLang="ko-KR" dirty="0">
              <a:gradFill>
                <a:gsLst>
                  <a:gs pos="0">
                    <a:srgbClr val="444444"/>
                  </a:gs>
                  <a:gs pos="100000">
                    <a:srgbClr val="444444"/>
                  </a:gs>
                </a:gsLst>
                <a:lin ang="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2200"/>
              </a:lnSpc>
            </a:pPr>
            <a:r>
              <a:rPr lang="en-US" altLang="ko-KR" dirty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	</a:t>
            </a:r>
          </a:p>
          <a:p>
            <a:pPr>
              <a:lnSpc>
                <a:spcPts val="2200"/>
              </a:lnSpc>
            </a:pPr>
            <a:endParaRPr lang="en-US" altLang="ko-KR" dirty="0" smtClean="0">
              <a:gradFill>
                <a:gsLst>
                  <a:gs pos="0">
                    <a:srgbClr val="444444"/>
                  </a:gs>
                  <a:gs pos="100000">
                    <a:srgbClr val="444444"/>
                  </a:gs>
                </a:gsLst>
                <a:lin ang="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2200"/>
              </a:lnSpc>
            </a:pPr>
            <a:endParaRPr lang="ko-KR" altLang="en-US" dirty="0">
              <a:gradFill>
                <a:gsLst>
                  <a:gs pos="0">
                    <a:srgbClr val="444444"/>
                  </a:gs>
                  <a:gs pos="100000">
                    <a:srgbClr val="444444"/>
                  </a:gs>
                </a:gsLst>
                <a:lin ang="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948" y="3051426"/>
            <a:ext cx="8180051" cy="3421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174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Transaction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23949" y="1027218"/>
            <a:ext cx="659199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400" b="1" dirty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</a:t>
            </a:r>
            <a:r>
              <a:rPr lang="en-US" altLang="ko-KR" sz="2400" b="1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Digital Signature </a:t>
            </a:r>
            <a:r>
              <a:rPr lang="ko-KR" altLang="en-US" sz="2400" b="1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생성</a:t>
            </a:r>
            <a:endParaRPr lang="ko-KR" altLang="en-US" sz="2400" b="1" dirty="0">
              <a:gradFill>
                <a:gsLst>
                  <a:gs pos="0">
                    <a:srgbClr val="444444"/>
                  </a:gs>
                  <a:gs pos="100000">
                    <a:srgbClr val="444444"/>
                  </a:gs>
                </a:gsLst>
                <a:lin ang="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smtClean="0"/>
              <a:t>- </a:t>
            </a:r>
            <a:fld id="{187A0DEC-5E42-4488-A412-E6F2AD96E3A2}" type="slidenum">
              <a:rPr lang="ko-KR" altLang="en-US" smtClean="0"/>
              <a:pPr/>
              <a:t>21</a:t>
            </a:fld>
            <a:r>
              <a:rPr lang="ko-KR" altLang="en-US" smtClean="0"/>
              <a:t> </a:t>
            </a:r>
            <a:r>
              <a:rPr lang="en-US" altLang="ko-KR" smtClean="0"/>
              <a:t>-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48393" y="1959764"/>
            <a:ext cx="8304414" cy="56425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2200"/>
              </a:lnSpc>
            </a:pP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●  </a:t>
            </a:r>
            <a:r>
              <a:rPr lang="en-US" altLang="ko-KR" dirty="0" err="1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ScriptSig</a:t>
            </a: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제외한 데이터가 기록된 상태에서</a:t>
            </a:r>
            <a:r>
              <a:rPr lang="en-US" altLang="ko-KR" dirty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각 </a:t>
            </a:r>
            <a:r>
              <a:rPr lang="en-US" altLang="ko-KR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Input</a:t>
            </a: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마다 하나씩 서명</a:t>
            </a:r>
            <a:endParaRPr lang="en-US" altLang="ko-KR" dirty="0" smtClean="0">
              <a:gradFill>
                <a:gsLst>
                  <a:gs pos="0">
                    <a:srgbClr val="444444"/>
                  </a:gs>
                  <a:gs pos="100000">
                    <a:srgbClr val="444444"/>
                  </a:gs>
                </a:gsLst>
                <a:lin ang="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2200"/>
              </a:lnSpc>
            </a:pPr>
            <a:endParaRPr lang="en-US" altLang="ko-KR" dirty="0">
              <a:gradFill>
                <a:gsLst>
                  <a:gs pos="0">
                    <a:srgbClr val="444444"/>
                  </a:gs>
                  <a:gs pos="100000">
                    <a:srgbClr val="444444"/>
                  </a:gs>
                </a:gsLst>
                <a:lin ang="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2200"/>
              </a:lnSpc>
            </a:pP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○  서명할 </a:t>
            </a:r>
            <a:r>
              <a:rPr lang="en-US" altLang="ko-KR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Input</a:t>
            </a: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</a:t>
            </a:r>
            <a:r>
              <a:rPr lang="en-US" altLang="ko-KR" dirty="0" err="1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Scriptsig</a:t>
            </a: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에는 </a:t>
            </a:r>
            <a:r>
              <a:rPr lang="en-US" altLang="ko-KR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UTXO</a:t>
            </a: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</a:t>
            </a:r>
            <a:r>
              <a:rPr lang="en-US" altLang="ko-KR" dirty="0" err="1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ScriptPubKey</a:t>
            </a:r>
            <a:r>
              <a:rPr lang="en-US" altLang="ko-KR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복사</a:t>
            </a:r>
            <a:r>
              <a:rPr lang="en-US" altLang="ko-KR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다른 </a:t>
            </a:r>
            <a:r>
              <a:rPr lang="en-US" altLang="ko-KR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Input</a:t>
            </a: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은 </a:t>
            </a:r>
            <a:r>
              <a:rPr lang="en-US" altLang="ko-KR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blank</a:t>
            </a:r>
          </a:p>
          <a:p>
            <a:pPr>
              <a:lnSpc>
                <a:spcPts val="2200"/>
              </a:lnSpc>
            </a:pPr>
            <a:endParaRPr lang="en-US" altLang="ko-KR" dirty="0">
              <a:gradFill>
                <a:gsLst>
                  <a:gs pos="0">
                    <a:srgbClr val="444444"/>
                  </a:gs>
                  <a:gs pos="100000">
                    <a:srgbClr val="444444"/>
                  </a:gs>
                </a:gsLst>
                <a:lin ang="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2200"/>
              </a:lnSpc>
            </a:pP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●  </a:t>
            </a:r>
            <a:r>
              <a:rPr lang="en-US" altLang="ko-KR" dirty="0" err="1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Tx</a:t>
            </a:r>
            <a:r>
              <a:rPr lang="en-US" altLang="ko-KR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Data serialization </a:t>
            </a: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후</a:t>
            </a:r>
            <a:r>
              <a:rPr lang="en-US" altLang="ko-KR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서명을 했다는 의미인 </a:t>
            </a:r>
            <a:r>
              <a:rPr lang="en-US" altLang="ko-KR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0X01</a:t>
            </a: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맨 뒤에 붙임</a:t>
            </a:r>
            <a:r>
              <a:rPr lang="en-US" altLang="ko-KR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메시지</a:t>
            </a:r>
            <a:r>
              <a:rPr lang="en-US" altLang="ko-KR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m)</a:t>
            </a:r>
          </a:p>
          <a:p>
            <a:pPr>
              <a:lnSpc>
                <a:spcPts val="2200"/>
              </a:lnSpc>
            </a:pPr>
            <a:endParaRPr lang="en-US" altLang="ko-KR" dirty="0">
              <a:gradFill>
                <a:gsLst>
                  <a:gs pos="0">
                    <a:srgbClr val="444444"/>
                  </a:gs>
                  <a:gs pos="100000">
                    <a:srgbClr val="444444"/>
                  </a:gs>
                </a:gsLst>
                <a:lin ang="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2200"/>
              </a:lnSpc>
            </a:pP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○  메시지의 해시 값을 계산</a:t>
            </a:r>
            <a:r>
              <a:rPr lang="en-US" altLang="ko-KR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Hash(m) = SHA256(SHA256(M))</a:t>
            </a:r>
          </a:p>
          <a:p>
            <a:pPr>
              <a:lnSpc>
                <a:spcPts val="2200"/>
              </a:lnSpc>
            </a:pPr>
            <a:endParaRPr lang="en-US" altLang="ko-KR" dirty="0">
              <a:gradFill>
                <a:gsLst>
                  <a:gs pos="0">
                    <a:srgbClr val="444444"/>
                  </a:gs>
                  <a:gs pos="100000">
                    <a:srgbClr val="444444"/>
                  </a:gs>
                </a:gsLst>
                <a:lin ang="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2200"/>
              </a:lnSpc>
            </a:pP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●  송신자의 개인키로 메시지 해시 값에 서명</a:t>
            </a:r>
            <a:r>
              <a:rPr lang="en-US" altLang="ko-KR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(S,R)</a:t>
            </a: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계산 </a:t>
            </a:r>
            <a:r>
              <a:rPr lang="en-US" altLang="ko-KR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= sig(hash(m))</a:t>
            </a:r>
          </a:p>
          <a:p>
            <a:pPr>
              <a:lnSpc>
                <a:spcPts val="2200"/>
              </a:lnSpc>
            </a:pPr>
            <a:endParaRPr lang="en-US" altLang="ko-KR" dirty="0">
              <a:gradFill>
                <a:gsLst>
                  <a:gs pos="0">
                    <a:srgbClr val="444444"/>
                  </a:gs>
                  <a:gs pos="100000">
                    <a:srgbClr val="444444"/>
                  </a:gs>
                </a:gsLst>
                <a:lin ang="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2200"/>
              </a:lnSpc>
            </a:pP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○  </a:t>
            </a:r>
            <a:r>
              <a:rPr lang="en-US" altLang="ko-KR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S, R, Hash type, </a:t>
            </a: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그리고 송신자의 </a:t>
            </a:r>
            <a:r>
              <a:rPr lang="ko-KR" altLang="en-US" dirty="0" err="1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공개키를</a:t>
            </a: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합쳐서 </a:t>
            </a:r>
            <a:r>
              <a:rPr lang="en-US" altLang="ko-KR" dirty="0" err="1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ScriptSig</a:t>
            </a: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 기록</a:t>
            </a:r>
            <a:endParaRPr lang="en-US" altLang="ko-KR" dirty="0" smtClean="0">
              <a:gradFill>
                <a:gsLst>
                  <a:gs pos="0">
                    <a:srgbClr val="444444"/>
                  </a:gs>
                  <a:gs pos="100000">
                    <a:srgbClr val="444444"/>
                  </a:gs>
                </a:gsLst>
                <a:lin ang="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2200"/>
              </a:lnSpc>
            </a:pPr>
            <a:endParaRPr lang="en-US" altLang="ko-KR" dirty="0" smtClean="0">
              <a:gradFill>
                <a:gsLst>
                  <a:gs pos="0">
                    <a:srgbClr val="444444"/>
                  </a:gs>
                  <a:gs pos="100000">
                    <a:srgbClr val="444444"/>
                  </a:gs>
                </a:gsLst>
                <a:lin ang="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2200"/>
              </a:lnSpc>
            </a:pP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●  다른 </a:t>
            </a:r>
            <a:r>
              <a:rPr lang="en-US" altLang="ko-KR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Input</a:t>
            </a: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도 동일한 절차로 서명</a:t>
            </a:r>
            <a:r>
              <a:rPr lang="en-US" altLang="ko-KR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</a:t>
            </a:r>
            <a:r>
              <a:rPr lang="en-US" altLang="ko-KR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완료된 서명은 </a:t>
            </a:r>
            <a:r>
              <a:rPr lang="en-US" altLang="ko-KR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blank</a:t>
            </a: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 지우고 서명 </a:t>
            </a:r>
            <a:endParaRPr lang="en-US" altLang="ko-KR" dirty="0">
              <a:gradFill>
                <a:gsLst>
                  <a:gs pos="0">
                    <a:srgbClr val="444444"/>
                  </a:gs>
                  <a:gs pos="100000">
                    <a:srgbClr val="444444"/>
                  </a:gs>
                </a:gsLst>
                <a:lin ang="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2200"/>
              </a:lnSpc>
            </a:pPr>
            <a:endParaRPr lang="en-US" altLang="ko-KR" dirty="0" smtClean="0">
              <a:gradFill>
                <a:gsLst>
                  <a:gs pos="0">
                    <a:srgbClr val="444444"/>
                  </a:gs>
                  <a:gs pos="100000">
                    <a:srgbClr val="444444"/>
                  </a:gs>
                </a:gsLst>
                <a:lin ang="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2200"/>
              </a:lnSpc>
            </a:pPr>
            <a:endParaRPr lang="en-US" altLang="ko-KR" dirty="0">
              <a:gradFill>
                <a:gsLst>
                  <a:gs pos="0">
                    <a:srgbClr val="444444"/>
                  </a:gs>
                  <a:gs pos="100000">
                    <a:srgbClr val="444444"/>
                  </a:gs>
                </a:gsLst>
                <a:lin ang="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2200"/>
              </a:lnSpc>
            </a:pPr>
            <a:endParaRPr lang="en-US" altLang="ko-KR" dirty="0" smtClean="0">
              <a:gradFill>
                <a:gsLst>
                  <a:gs pos="0">
                    <a:srgbClr val="444444"/>
                  </a:gs>
                  <a:gs pos="100000">
                    <a:srgbClr val="444444"/>
                  </a:gs>
                </a:gsLst>
                <a:lin ang="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2200"/>
              </a:lnSpc>
            </a:pPr>
            <a:endParaRPr lang="en-US" altLang="ko-KR" dirty="0">
              <a:gradFill>
                <a:gsLst>
                  <a:gs pos="0">
                    <a:srgbClr val="444444"/>
                  </a:gs>
                  <a:gs pos="100000">
                    <a:srgbClr val="444444"/>
                  </a:gs>
                </a:gsLst>
                <a:lin ang="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2200"/>
              </a:lnSpc>
            </a:pPr>
            <a:r>
              <a:rPr lang="en-US" altLang="ko-KR" dirty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	</a:t>
            </a:r>
          </a:p>
          <a:p>
            <a:pPr>
              <a:lnSpc>
                <a:spcPts val="2200"/>
              </a:lnSpc>
            </a:pPr>
            <a:endParaRPr lang="en-US" altLang="ko-KR" dirty="0" smtClean="0">
              <a:gradFill>
                <a:gsLst>
                  <a:gs pos="0">
                    <a:srgbClr val="444444"/>
                  </a:gs>
                  <a:gs pos="100000">
                    <a:srgbClr val="444444"/>
                  </a:gs>
                </a:gsLst>
                <a:lin ang="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2200"/>
              </a:lnSpc>
            </a:pPr>
            <a:endParaRPr lang="ko-KR" altLang="en-US" dirty="0">
              <a:gradFill>
                <a:gsLst>
                  <a:gs pos="0">
                    <a:srgbClr val="444444"/>
                  </a:gs>
                  <a:gs pos="100000">
                    <a:srgbClr val="444444"/>
                  </a:gs>
                </a:gsLst>
                <a:lin ang="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41907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Transaction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23949" y="1027218"/>
            <a:ext cx="659199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400" b="1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6. </a:t>
            </a:r>
            <a:r>
              <a:rPr lang="en-US" altLang="ko-KR" sz="2400" b="1" dirty="0" err="1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SigHash</a:t>
            </a:r>
            <a:r>
              <a:rPr lang="en-US" altLang="ko-KR" sz="2400" b="1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Type</a:t>
            </a:r>
            <a:endParaRPr lang="ko-KR" altLang="en-US" sz="2400" b="1" dirty="0">
              <a:gradFill>
                <a:gsLst>
                  <a:gs pos="0">
                    <a:srgbClr val="444444"/>
                  </a:gs>
                  <a:gs pos="100000">
                    <a:srgbClr val="444444"/>
                  </a:gs>
                </a:gsLst>
                <a:lin ang="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smtClean="0"/>
              <a:t>- </a:t>
            </a:r>
            <a:fld id="{187A0DEC-5E42-4488-A412-E6F2AD96E3A2}" type="slidenum">
              <a:rPr lang="ko-KR" altLang="en-US" smtClean="0"/>
              <a:pPr/>
              <a:t>22</a:t>
            </a:fld>
            <a:r>
              <a:rPr lang="ko-KR" altLang="en-US" smtClean="0"/>
              <a:t> </a:t>
            </a:r>
            <a:r>
              <a:rPr lang="en-US" altLang="ko-KR" smtClean="0"/>
              <a:t>-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98764" y="1635568"/>
            <a:ext cx="8304414" cy="648895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2200"/>
              </a:lnSpc>
            </a:pP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●  전자서명은 일부 </a:t>
            </a:r>
            <a:r>
              <a:rPr lang="en-US" altLang="ko-KR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Input</a:t>
            </a: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과 </a:t>
            </a:r>
            <a:r>
              <a:rPr lang="en-US" altLang="ko-KR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Output</a:t>
            </a: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대상으로만 할 수도 있음</a:t>
            </a:r>
            <a:endParaRPr lang="en-US" altLang="ko-KR" dirty="0" smtClean="0">
              <a:gradFill>
                <a:gsLst>
                  <a:gs pos="0">
                    <a:srgbClr val="444444"/>
                  </a:gs>
                  <a:gs pos="100000">
                    <a:srgbClr val="444444"/>
                  </a:gs>
                </a:gsLst>
                <a:lin ang="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2200"/>
              </a:lnSpc>
            </a:pPr>
            <a:endParaRPr lang="en-US" altLang="ko-KR" dirty="0">
              <a:gradFill>
                <a:gsLst>
                  <a:gs pos="0">
                    <a:srgbClr val="444444"/>
                  </a:gs>
                  <a:gs pos="100000">
                    <a:srgbClr val="444444"/>
                  </a:gs>
                </a:gsLst>
                <a:lin ang="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2200"/>
              </a:lnSpc>
            </a:pP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○  </a:t>
            </a:r>
            <a:r>
              <a:rPr lang="en-US" altLang="ko-KR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ALL_ANYONEANYPAY</a:t>
            </a: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는 일부 </a:t>
            </a:r>
            <a:r>
              <a:rPr lang="en-US" altLang="ko-KR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Input</a:t>
            </a: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과 모든 </a:t>
            </a:r>
            <a:r>
              <a:rPr lang="en-US" altLang="ko-KR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Output</a:t>
            </a: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 대해 서명</a:t>
            </a:r>
            <a:endParaRPr lang="en-US" altLang="ko-KR" dirty="0" smtClean="0">
              <a:gradFill>
                <a:gsLst>
                  <a:gs pos="0">
                    <a:srgbClr val="444444"/>
                  </a:gs>
                  <a:gs pos="100000">
                    <a:srgbClr val="444444"/>
                  </a:gs>
                </a:gsLst>
                <a:lin ang="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2200"/>
              </a:lnSpc>
            </a:pPr>
            <a:r>
              <a:rPr lang="en-US" altLang="ko-KR" dirty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	</a:t>
            </a:r>
            <a:r>
              <a:rPr lang="en-US" altLang="ko-KR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Crowdfunding : </a:t>
            </a: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송신자의 </a:t>
            </a:r>
            <a:r>
              <a:rPr lang="en-US" altLang="ko-KR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Input</a:t>
            </a: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은 없고 </a:t>
            </a:r>
            <a:r>
              <a:rPr lang="en-US" altLang="ko-KR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Output</a:t>
            </a: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만 있는 </a:t>
            </a:r>
            <a:r>
              <a:rPr lang="en-US" altLang="ko-KR" dirty="0" err="1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tx</a:t>
            </a:r>
            <a:r>
              <a:rPr lang="en-US" altLang="ko-KR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생성 및 전파</a:t>
            </a:r>
            <a:endParaRPr lang="en-US" altLang="ko-KR" dirty="0" smtClean="0">
              <a:gradFill>
                <a:gsLst>
                  <a:gs pos="0">
                    <a:srgbClr val="444444"/>
                  </a:gs>
                  <a:gs pos="100000">
                    <a:srgbClr val="444444"/>
                  </a:gs>
                </a:gsLst>
                <a:lin ang="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2200"/>
              </a:lnSpc>
            </a:pPr>
            <a:endParaRPr lang="en-US" altLang="ko-KR" dirty="0" smtClean="0">
              <a:gradFill>
                <a:gsLst>
                  <a:gs pos="0">
                    <a:srgbClr val="444444"/>
                  </a:gs>
                  <a:gs pos="100000">
                    <a:srgbClr val="444444"/>
                  </a:gs>
                </a:gsLst>
                <a:lin ang="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2200"/>
              </a:lnSpc>
            </a:pPr>
            <a:endParaRPr lang="en-US" altLang="ko-KR" dirty="0" smtClean="0">
              <a:gradFill>
                <a:gsLst>
                  <a:gs pos="0">
                    <a:srgbClr val="444444"/>
                  </a:gs>
                  <a:gs pos="100000">
                    <a:srgbClr val="444444"/>
                  </a:gs>
                </a:gsLst>
                <a:lin ang="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2200"/>
              </a:lnSpc>
            </a:pPr>
            <a:endParaRPr lang="en-US" altLang="ko-KR" dirty="0">
              <a:gradFill>
                <a:gsLst>
                  <a:gs pos="0">
                    <a:srgbClr val="444444"/>
                  </a:gs>
                  <a:gs pos="100000">
                    <a:srgbClr val="444444"/>
                  </a:gs>
                </a:gsLst>
                <a:lin ang="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2200"/>
              </a:lnSpc>
            </a:pPr>
            <a:endParaRPr lang="en-US" altLang="ko-KR" dirty="0" smtClean="0">
              <a:gradFill>
                <a:gsLst>
                  <a:gs pos="0">
                    <a:srgbClr val="444444"/>
                  </a:gs>
                  <a:gs pos="100000">
                    <a:srgbClr val="444444"/>
                  </a:gs>
                </a:gsLst>
                <a:lin ang="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2200"/>
              </a:lnSpc>
            </a:pP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●  </a:t>
            </a:r>
            <a:r>
              <a:rPr lang="en-US" altLang="ko-KR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NONE_ANYONECANPAY</a:t>
            </a: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는 모든 </a:t>
            </a:r>
            <a:r>
              <a:rPr lang="en-US" altLang="ko-KR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Input</a:t>
            </a: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 대해서만 서명</a:t>
            </a:r>
            <a:r>
              <a:rPr lang="en-US" altLang="ko-KR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백지수표 같은 역할</a:t>
            </a:r>
            <a:endParaRPr lang="en-US" altLang="ko-KR" dirty="0">
              <a:gradFill>
                <a:gsLst>
                  <a:gs pos="0">
                    <a:srgbClr val="444444"/>
                  </a:gs>
                  <a:gs pos="100000">
                    <a:srgbClr val="444444"/>
                  </a:gs>
                </a:gsLst>
                <a:lin ang="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2200"/>
              </a:lnSpc>
            </a:pPr>
            <a:r>
              <a:rPr lang="en-US" altLang="ko-KR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	- </a:t>
            </a: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다른 사람이 </a:t>
            </a:r>
            <a:r>
              <a:rPr lang="en-US" altLang="ko-KR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Output</a:t>
            </a: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주소를 변경 할 수 있음</a:t>
            </a:r>
            <a:r>
              <a:rPr lang="en-US" altLang="ko-KR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금액은 변경 불가</a:t>
            </a:r>
            <a:r>
              <a:rPr lang="en-US" altLang="ko-KR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pPr>
              <a:lnSpc>
                <a:spcPts val="2200"/>
              </a:lnSpc>
            </a:pPr>
            <a:r>
              <a:rPr lang="en-US" altLang="ko-KR" dirty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	</a:t>
            </a:r>
            <a:r>
              <a:rPr lang="en-US" altLang="ko-KR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 dust Collector : </a:t>
            </a: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수수료도 지불 하지 못할 정도의 작은 금액을 </a:t>
            </a:r>
            <a:r>
              <a:rPr lang="en-US" altLang="ko-KR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Input</a:t>
            </a: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에만</a:t>
            </a:r>
            <a:endParaRPr lang="en-US" altLang="ko-KR" dirty="0" smtClean="0">
              <a:gradFill>
                <a:gsLst>
                  <a:gs pos="0">
                    <a:srgbClr val="444444"/>
                  </a:gs>
                  <a:gs pos="100000">
                    <a:srgbClr val="444444"/>
                  </a:gs>
                </a:gsLst>
                <a:lin ang="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2200"/>
              </a:lnSpc>
            </a:pPr>
            <a:r>
              <a:rPr lang="en-US" altLang="ko-KR" dirty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	</a:t>
            </a:r>
            <a:r>
              <a:rPr lang="en-US" altLang="ko-KR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		</a:t>
            </a: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서명한 </a:t>
            </a:r>
            <a:r>
              <a:rPr lang="en-US" altLang="ko-KR" dirty="0" err="1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tx</a:t>
            </a: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전파</a:t>
            </a:r>
            <a:r>
              <a:rPr lang="en-US" altLang="ko-KR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누적 후 금액이 커지면 아무나 </a:t>
            </a:r>
            <a:r>
              <a:rPr lang="en-US" altLang="ko-KR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output</a:t>
            </a: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</a:t>
            </a:r>
            <a:endParaRPr lang="en-US" altLang="ko-KR" dirty="0" smtClean="0">
              <a:gradFill>
                <a:gsLst>
                  <a:gs pos="0">
                    <a:srgbClr val="444444"/>
                  </a:gs>
                  <a:gs pos="100000">
                    <a:srgbClr val="444444"/>
                  </a:gs>
                </a:gsLst>
                <a:lin ang="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2200"/>
              </a:lnSpc>
            </a:pPr>
            <a:r>
              <a:rPr lang="en-US" altLang="ko-KR" dirty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	</a:t>
            </a:r>
            <a:r>
              <a:rPr lang="en-US" altLang="ko-KR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		</a:t>
            </a: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서명을 하여 </a:t>
            </a:r>
            <a:r>
              <a:rPr lang="en-US" altLang="ko-KR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input</a:t>
            </a: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</a:t>
            </a:r>
            <a:r>
              <a:rPr lang="en-US" altLang="ko-KR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dust UTXO</a:t>
            </a: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사용할 수 있음</a:t>
            </a:r>
            <a:r>
              <a:rPr lang="en-US" altLang="ko-KR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>
              <a:lnSpc>
                <a:spcPts val="2200"/>
              </a:lnSpc>
            </a:pPr>
            <a:endParaRPr lang="en-US" altLang="ko-KR" dirty="0" smtClean="0">
              <a:gradFill>
                <a:gsLst>
                  <a:gs pos="0">
                    <a:srgbClr val="444444"/>
                  </a:gs>
                  <a:gs pos="100000">
                    <a:srgbClr val="444444"/>
                  </a:gs>
                </a:gsLst>
                <a:lin ang="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2200"/>
              </a:lnSpc>
            </a:pPr>
            <a:r>
              <a:rPr lang="en-US" altLang="ko-KR" dirty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	</a:t>
            </a:r>
            <a:endParaRPr lang="en-US" altLang="ko-KR" dirty="0" smtClean="0">
              <a:gradFill>
                <a:gsLst>
                  <a:gs pos="0">
                    <a:srgbClr val="444444"/>
                  </a:gs>
                  <a:gs pos="100000">
                    <a:srgbClr val="444444"/>
                  </a:gs>
                </a:gsLst>
                <a:lin ang="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2200"/>
              </a:lnSpc>
            </a:pPr>
            <a:endParaRPr lang="en-US" altLang="ko-KR" dirty="0" smtClean="0">
              <a:gradFill>
                <a:gsLst>
                  <a:gs pos="0">
                    <a:srgbClr val="444444"/>
                  </a:gs>
                  <a:gs pos="100000">
                    <a:srgbClr val="444444"/>
                  </a:gs>
                </a:gsLst>
                <a:lin ang="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2200"/>
              </a:lnSpc>
            </a:pPr>
            <a:endParaRPr lang="en-US" altLang="ko-KR" dirty="0" smtClean="0">
              <a:gradFill>
                <a:gsLst>
                  <a:gs pos="0">
                    <a:srgbClr val="444444"/>
                  </a:gs>
                  <a:gs pos="100000">
                    <a:srgbClr val="444444"/>
                  </a:gs>
                </a:gsLst>
                <a:lin ang="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2200"/>
              </a:lnSpc>
            </a:pPr>
            <a:endParaRPr lang="en-US" altLang="ko-KR" dirty="0">
              <a:gradFill>
                <a:gsLst>
                  <a:gs pos="0">
                    <a:srgbClr val="444444"/>
                  </a:gs>
                  <a:gs pos="100000">
                    <a:srgbClr val="444444"/>
                  </a:gs>
                </a:gsLst>
                <a:lin ang="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2200"/>
              </a:lnSpc>
            </a:pPr>
            <a:endParaRPr lang="en-US" altLang="ko-KR" dirty="0" smtClean="0">
              <a:gradFill>
                <a:gsLst>
                  <a:gs pos="0">
                    <a:srgbClr val="444444"/>
                  </a:gs>
                  <a:gs pos="100000">
                    <a:srgbClr val="444444"/>
                  </a:gs>
                </a:gsLst>
                <a:lin ang="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2200"/>
              </a:lnSpc>
            </a:pPr>
            <a:endParaRPr lang="en-US" altLang="ko-KR" dirty="0">
              <a:gradFill>
                <a:gsLst>
                  <a:gs pos="0">
                    <a:srgbClr val="444444"/>
                  </a:gs>
                  <a:gs pos="100000">
                    <a:srgbClr val="444444"/>
                  </a:gs>
                </a:gsLst>
                <a:lin ang="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2200"/>
              </a:lnSpc>
            </a:pPr>
            <a:r>
              <a:rPr lang="en-US" altLang="ko-KR" dirty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	</a:t>
            </a:r>
          </a:p>
          <a:p>
            <a:pPr>
              <a:lnSpc>
                <a:spcPts val="2200"/>
              </a:lnSpc>
            </a:pPr>
            <a:endParaRPr lang="en-US" altLang="ko-KR" dirty="0" smtClean="0">
              <a:gradFill>
                <a:gsLst>
                  <a:gs pos="0">
                    <a:srgbClr val="444444"/>
                  </a:gs>
                  <a:gs pos="100000">
                    <a:srgbClr val="444444"/>
                  </a:gs>
                </a:gsLst>
                <a:lin ang="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2200"/>
              </a:lnSpc>
            </a:pPr>
            <a:endParaRPr lang="ko-KR" altLang="en-US" dirty="0">
              <a:gradFill>
                <a:gsLst>
                  <a:gs pos="0">
                    <a:srgbClr val="444444"/>
                  </a:gs>
                  <a:gs pos="100000">
                    <a:srgbClr val="444444"/>
                  </a:gs>
                </a:gsLst>
                <a:lin ang="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9976" y="2767377"/>
            <a:ext cx="6333042" cy="108233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9976" y="5288038"/>
            <a:ext cx="6432978" cy="1184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545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Transaction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23949" y="1027218"/>
            <a:ext cx="659199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400" b="1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7. Digital Signature </a:t>
            </a:r>
            <a:r>
              <a:rPr lang="ko-KR" altLang="en-US" sz="2400" b="1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검증 절차</a:t>
            </a:r>
            <a:endParaRPr lang="ko-KR" altLang="en-US" sz="2400" b="1" dirty="0">
              <a:gradFill>
                <a:gsLst>
                  <a:gs pos="0">
                    <a:srgbClr val="444444"/>
                  </a:gs>
                  <a:gs pos="100000">
                    <a:srgbClr val="444444"/>
                  </a:gs>
                </a:gsLst>
                <a:lin ang="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smtClean="0"/>
              <a:t>- </a:t>
            </a:r>
            <a:fld id="{187A0DEC-5E42-4488-A412-E6F2AD96E3A2}" type="slidenum">
              <a:rPr lang="ko-KR" altLang="en-US" smtClean="0"/>
              <a:pPr/>
              <a:t>23</a:t>
            </a:fld>
            <a:r>
              <a:rPr lang="ko-KR" altLang="en-US" smtClean="0"/>
              <a:t> </a:t>
            </a:r>
            <a:r>
              <a:rPr lang="en-US" altLang="ko-KR" smtClean="0"/>
              <a:t>-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98764" y="1635568"/>
            <a:ext cx="8304414" cy="169277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2200"/>
              </a:lnSpc>
            </a:pP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●  </a:t>
            </a:r>
            <a:r>
              <a:rPr lang="en-US" altLang="ko-KR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UTXO</a:t>
            </a: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 대한 소비 권한의 검증은 </a:t>
            </a:r>
            <a:r>
              <a:rPr lang="en-US" altLang="ko-KR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Script</a:t>
            </a: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통해 확인</a:t>
            </a:r>
            <a:r>
              <a:rPr lang="en-US" altLang="ko-KR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검증 후에는 모든 노드들이 인정</a:t>
            </a:r>
            <a:endParaRPr lang="en-US" altLang="ko-KR" dirty="0" smtClean="0">
              <a:gradFill>
                <a:gsLst>
                  <a:gs pos="0">
                    <a:srgbClr val="444444"/>
                  </a:gs>
                  <a:gs pos="100000">
                    <a:srgbClr val="444444"/>
                  </a:gs>
                </a:gsLst>
                <a:lin ang="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2200"/>
              </a:lnSpc>
            </a:pPr>
            <a:endParaRPr lang="en-US" altLang="ko-KR" dirty="0">
              <a:gradFill>
                <a:gsLst>
                  <a:gs pos="0">
                    <a:srgbClr val="444444"/>
                  </a:gs>
                  <a:gs pos="100000">
                    <a:srgbClr val="444444"/>
                  </a:gs>
                </a:gsLst>
                <a:lin ang="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2200"/>
              </a:lnSpc>
            </a:pP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○</a:t>
            </a:r>
            <a:r>
              <a:rPr lang="en-US" altLang="ko-KR" dirty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Stack</a:t>
            </a: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활용하여 전자서명을 수신자의 공개키 일치 여부 확인 후</a:t>
            </a:r>
            <a:r>
              <a:rPr lang="en-US" altLang="ko-KR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검증된 공개키로 검증</a:t>
            </a:r>
            <a:r>
              <a:rPr lang="en-US" altLang="ko-KR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</a:p>
          <a:p>
            <a:pPr>
              <a:lnSpc>
                <a:spcPts val="2200"/>
              </a:lnSpc>
            </a:pPr>
            <a:endParaRPr lang="en-US" altLang="ko-KR" dirty="0" smtClean="0">
              <a:gradFill>
                <a:gsLst>
                  <a:gs pos="0">
                    <a:srgbClr val="444444"/>
                  </a:gs>
                  <a:gs pos="100000">
                    <a:srgbClr val="444444"/>
                  </a:gs>
                </a:gsLst>
                <a:lin ang="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2200"/>
              </a:lnSpc>
            </a:pP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●  사용하고자 하는 </a:t>
            </a:r>
            <a:r>
              <a:rPr lang="en-US" altLang="ko-KR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UTXO</a:t>
            </a: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 저장된 </a:t>
            </a:r>
            <a:r>
              <a:rPr lang="en-US" altLang="ko-KR" dirty="0" err="1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Pubkey</a:t>
            </a:r>
            <a:r>
              <a:rPr lang="en-US" altLang="ko-KR" dirty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자물쇠</a:t>
            </a:r>
            <a:r>
              <a:rPr lang="en-US" altLang="ko-KR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개인키로 만든 </a:t>
            </a:r>
            <a:r>
              <a:rPr lang="en-US" altLang="ko-KR" dirty="0" err="1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Pubkey</a:t>
            </a:r>
            <a:r>
              <a:rPr lang="en-US" altLang="ko-KR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열쇠</a:t>
            </a:r>
            <a:r>
              <a:rPr lang="en-US" altLang="ko-KR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로만</a:t>
            </a:r>
            <a:endParaRPr lang="en-US" altLang="ko-KR" dirty="0">
              <a:gradFill>
                <a:gsLst>
                  <a:gs pos="0">
                    <a:srgbClr val="444444"/>
                  </a:gs>
                  <a:gs pos="100000">
                    <a:srgbClr val="444444"/>
                  </a:gs>
                </a:gsLst>
                <a:lin ang="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2200"/>
              </a:lnSpc>
            </a:pPr>
            <a:r>
              <a:rPr lang="en-US" altLang="ko-KR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	</a:t>
            </a: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풀 수 있다</a:t>
            </a:r>
            <a:r>
              <a:rPr lang="en-US" altLang="ko-KR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en-US" altLang="ko-KR" sz="1600" b="1" i="1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# </a:t>
            </a:r>
            <a:r>
              <a:rPr lang="ko-KR" altLang="en-US" sz="1600" b="1" i="1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개인키가 유출되면 안되는 이유</a:t>
            </a:r>
            <a:r>
              <a:rPr lang="en-US" altLang="ko-KR" sz="1600" b="1" i="1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#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949" y="3567357"/>
            <a:ext cx="8354504" cy="2658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797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Transaction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78309" y="1114805"/>
            <a:ext cx="685800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400" b="1" dirty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8</a:t>
            </a:r>
            <a:r>
              <a:rPr lang="en-US" altLang="ko-KR" sz="2400" b="1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Transaction Malleability : </a:t>
            </a:r>
            <a:r>
              <a:rPr lang="ko-KR" altLang="en-US" sz="2400" b="1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거래 데이터 조작 가능성</a:t>
            </a:r>
            <a:endParaRPr lang="ko-KR" altLang="en-US" sz="2400" b="1" dirty="0">
              <a:gradFill>
                <a:gsLst>
                  <a:gs pos="0">
                    <a:srgbClr val="444444"/>
                  </a:gs>
                  <a:gs pos="100000">
                    <a:srgbClr val="444444"/>
                  </a:gs>
                </a:gsLst>
                <a:lin ang="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smtClean="0"/>
              <a:t>- </a:t>
            </a:r>
            <a:fld id="{187A0DEC-5E42-4488-A412-E6F2AD96E3A2}" type="slidenum">
              <a:rPr lang="ko-KR" altLang="en-US" smtClean="0"/>
              <a:pPr/>
              <a:t>24</a:t>
            </a:fld>
            <a:r>
              <a:rPr lang="ko-KR" altLang="en-US" smtClean="0"/>
              <a:t> </a:t>
            </a:r>
            <a:r>
              <a:rPr lang="en-US" altLang="ko-KR" smtClean="0"/>
              <a:t>-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78309" y="1635568"/>
            <a:ext cx="8304414" cy="42319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2200"/>
              </a:lnSpc>
            </a:pP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●  </a:t>
            </a:r>
            <a:r>
              <a:rPr lang="en-US" altLang="ko-KR" dirty="0" err="1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Tx</a:t>
            </a: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고유 </a:t>
            </a:r>
            <a:r>
              <a:rPr lang="en-US" altLang="ko-KR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ID</a:t>
            </a: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 </a:t>
            </a:r>
            <a:r>
              <a:rPr lang="en-US" altLang="ko-KR" dirty="0" err="1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Txid</a:t>
            </a:r>
            <a:r>
              <a:rPr lang="en-US" altLang="ko-KR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en-US" altLang="ko-KR" dirty="0" err="1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tx</a:t>
            </a: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검색 및 인증에 사용</a:t>
            </a:r>
            <a:r>
              <a:rPr lang="en-US" altLang="ko-KR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는 일부분이 변경되면 </a:t>
            </a:r>
            <a:r>
              <a:rPr lang="en-US" altLang="ko-KR" dirty="0" err="1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Txid</a:t>
            </a: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 변경된다</a:t>
            </a:r>
            <a:r>
              <a:rPr lang="en-US" altLang="ko-KR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>
              <a:lnSpc>
                <a:spcPts val="2200"/>
              </a:lnSpc>
            </a:pPr>
            <a:endParaRPr lang="en-US" altLang="ko-KR" dirty="0">
              <a:gradFill>
                <a:gsLst>
                  <a:gs pos="0">
                    <a:srgbClr val="444444"/>
                  </a:gs>
                  <a:gs pos="100000">
                    <a:srgbClr val="444444"/>
                  </a:gs>
                </a:gsLst>
                <a:lin ang="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2200"/>
              </a:lnSpc>
            </a:pP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○</a:t>
            </a:r>
            <a:r>
              <a:rPr lang="en-US" altLang="ko-KR" dirty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</a:t>
            </a: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거래 내용</a:t>
            </a:r>
            <a:r>
              <a:rPr lang="en-US" altLang="ko-KR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송 수신자</a:t>
            </a:r>
            <a:r>
              <a:rPr lang="en-US" altLang="ko-KR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금액</a:t>
            </a:r>
            <a:r>
              <a:rPr lang="en-US" altLang="ko-KR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는 동일하게 유지</a:t>
            </a:r>
            <a:r>
              <a:rPr lang="en-US" altLang="ko-KR" dirty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전자서명 유효</a:t>
            </a:r>
            <a:r>
              <a:rPr lang="en-US" altLang="ko-KR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pPr>
              <a:lnSpc>
                <a:spcPts val="2200"/>
              </a:lnSpc>
            </a:pPr>
            <a:endParaRPr lang="en-US" altLang="ko-KR" dirty="0" smtClean="0">
              <a:gradFill>
                <a:gsLst>
                  <a:gs pos="0">
                    <a:srgbClr val="444444"/>
                  </a:gs>
                  <a:gs pos="100000">
                    <a:srgbClr val="444444"/>
                  </a:gs>
                </a:gsLst>
                <a:lin ang="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2200"/>
              </a:lnSpc>
            </a:pP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●  전자서명의 일부분을 변경하여 </a:t>
            </a:r>
            <a:r>
              <a:rPr lang="en-US" altLang="ko-KR" dirty="0" err="1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Txid</a:t>
            </a: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 변경되도록 유도</a:t>
            </a:r>
            <a:endParaRPr lang="en-US" altLang="ko-KR" dirty="0" smtClean="0">
              <a:gradFill>
                <a:gsLst>
                  <a:gs pos="0">
                    <a:srgbClr val="444444"/>
                  </a:gs>
                  <a:gs pos="100000">
                    <a:srgbClr val="444444"/>
                  </a:gs>
                </a:gsLst>
                <a:lin ang="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2200"/>
              </a:lnSpc>
            </a:pPr>
            <a:endParaRPr lang="en-US" altLang="ko-KR" b="1" i="1" dirty="0">
              <a:gradFill>
                <a:gsLst>
                  <a:gs pos="0">
                    <a:srgbClr val="444444"/>
                  </a:gs>
                  <a:gs pos="100000">
                    <a:srgbClr val="444444"/>
                  </a:gs>
                </a:gsLst>
                <a:lin ang="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2200"/>
              </a:lnSpc>
            </a:pP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○  조작된 </a:t>
            </a:r>
            <a:r>
              <a:rPr lang="en-US" altLang="ko-KR" dirty="0" err="1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Txid</a:t>
            </a: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 블록에 기록된다면</a:t>
            </a:r>
            <a:r>
              <a:rPr lang="en-US" altLang="ko-KR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송신자가 보낸 정상적인 </a:t>
            </a:r>
            <a:r>
              <a:rPr lang="en-US" altLang="ko-KR" dirty="0" err="1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Txid</a:t>
            </a: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는 폐기</a:t>
            </a:r>
            <a:endParaRPr lang="en-US" altLang="ko-KR" dirty="0" smtClean="0">
              <a:gradFill>
                <a:gsLst>
                  <a:gs pos="0">
                    <a:srgbClr val="444444"/>
                  </a:gs>
                  <a:gs pos="100000">
                    <a:srgbClr val="444444"/>
                  </a:gs>
                </a:gsLst>
                <a:lin ang="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2200"/>
              </a:lnSpc>
            </a:pPr>
            <a:endParaRPr lang="en-US" altLang="ko-KR" b="1" i="1" dirty="0" smtClean="0">
              <a:gradFill>
                <a:gsLst>
                  <a:gs pos="0">
                    <a:srgbClr val="444444"/>
                  </a:gs>
                  <a:gs pos="100000">
                    <a:srgbClr val="444444"/>
                  </a:gs>
                </a:gsLst>
                <a:lin ang="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2200"/>
              </a:lnSpc>
            </a:pP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●  송신자는 오류로 인한 송신 불가로 판단하여</a:t>
            </a:r>
            <a:r>
              <a:rPr lang="en-US" altLang="ko-KR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재전송</a:t>
            </a:r>
            <a:endParaRPr lang="en-US" altLang="ko-KR" dirty="0" smtClean="0">
              <a:gradFill>
                <a:gsLst>
                  <a:gs pos="0">
                    <a:srgbClr val="444444"/>
                  </a:gs>
                  <a:gs pos="100000">
                    <a:srgbClr val="444444"/>
                  </a:gs>
                </a:gsLst>
                <a:lin ang="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2200"/>
              </a:lnSpc>
            </a:pPr>
            <a:endParaRPr lang="en-US" altLang="ko-KR" b="1" i="1" dirty="0">
              <a:gradFill>
                <a:gsLst>
                  <a:gs pos="0">
                    <a:srgbClr val="444444"/>
                  </a:gs>
                  <a:gs pos="100000">
                    <a:srgbClr val="444444"/>
                  </a:gs>
                </a:gsLst>
                <a:lin ang="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2200"/>
              </a:lnSpc>
            </a:pP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○  수신자</a:t>
            </a:r>
            <a:r>
              <a:rPr lang="en-US" altLang="ko-KR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공격자</a:t>
            </a:r>
            <a:r>
              <a:rPr lang="en-US" altLang="ko-KR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는 수취예정금액을 이중으로 받을 수 있음</a:t>
            </a:r>
            <a:endParaRPr lang="en-US" altLang="ko-KR" dirty="0" smtClean="0">
              <a:gradFill>
                <a:gsLst>
                  <a:gs pos="0">
                    <a:srgbClr val="444444"/>
                  </a:gs>
                  <a:gs pos="100000">
                    <a:srgbClr val="444444"/>
                  </a:gs>
                </a:gsLst>
                <a:lin ang="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2200"/>
              </a:lnSpc>
            </a:pPr>
            <a:endParaRPr lang="en-US" altLang="ko-KR" dirty="0">
              <a:gradFill>
                <a:gsLst>
                  <a:gs pos="0">
                    <a:srgbClr val="444444"/>
                  </a:gs>
                  <a:gs pos="100000">
                    <a:srgbClr val="444444"/>
                  </a:gs>
                </a:gsLst>
                <a:lin ang="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>
              <a:lnSpc>
                <a:spcPts val="2200"/>
              </a:lnSpc>
            </a:pPr>
            <a:r>
              <a:rPr lang="en-US" altLang="ko-KR" sz="2000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※  </a:t>
            </a:r>
            <a:r>
              <a:rPr lang="ko-KR" altLang="en-US" sz="2000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이러한 문제를 근본적으로 해결하기위해 </a:t>
            </a:r>
            <a:r>
              <a:rPr lang="en-US" altLang="ko-KR" sz="2400" b="1" dirty="0" err="1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SegWit</a:t>
            </a:r>
            <a:r>
              <a:rPr lang="en-US" altLang="ko-KR" sz="2000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000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방식이 개발</a:t>
            </a:r>
            <a:endParaRPr lang="en-US" altLang="ko-KR" sz="2000" dirty="0" smtClean="0">
              <a:gradFill>
                <a:gsLst>
                  <a:gs pos="0">
                    <a:srgbClr val="444444"/>
                  </a:gs>
                  <a:gs pos="100000">
                    <a:srgbClr val="444444"/>
                  </a:gs>
                </a:gsLst>
                <a:lin ang="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2200"/>
              </a:lnSpc>
            </a:pPr>
            <a:endParaRPr lang="en-US" altLang="ko-KR" b="1" i="1" dirty="0">
              <a:gradFill>
                <a:gsLst>
                  <a:gs pos="0">
                    <a:srgbClr val="444444"/>
                  </a:gs>
                  <a:gs pos="100000">
                    <a:srgbClr val="444444"/>
                  </a:gs>
                </a:gsLst>
                <a:lin ang="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2200"/>
              </a:lnSpc>
            </a:pPr>
            <a:endParaRPr lang="en-US" altLang="ko-KR" b="1" i="1" dirty="0" smtClean="0">
              <a:gradFill>
                <a:gsLst>
                  <a:gs pos="0">
                    <a:srgbClr val="444444"/>
                  </a:gs>
                  <a:gs pos="100000">
                    <a:srgbClr val="444444"/>
                  </a:gs>
                </a:gsLst>
                <a:lin ang="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43095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Transaction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23949" y="1027218"/>
            <a:ext cx="685800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400" b="1" dirty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9</a:t>
            </a:r>
            <a:r>
              <a:rPr lang="en-US" altLang="ko-KR" sz="2400" b="1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2400" b="1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다중 서명</a:t>
            </a:r>
            <a:r>
              <a:rPr lang="en-US" altLang="ko-KR" sz="2400" b="1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en-US" altLang="ko-KR" sz="2400" b="1" dirty="0" err="1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Multisig</a:t>
            </a:r>
            <a:r>
              <a:rPr lang="en-US" altLang="ko-KR" sz="2400" b="1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sz="2400" b="1" dirty="0">
              <a:gradFill>
                <a:gsLst>
                  <a:gs pos="0">
                    <a:srgbClr val="444444"/>
                  </a:gs>
                  <a:gs pos="100000">
                    <a:srgbClr val="444444"/>
                  </a:gs>
                </a:gsLst>
                <a:lin ang="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smtClean="0"/>
              <a:t>- </a:t>
            </a:r>
            <a:fld id="{187A0DEC-5E42-4488-A412-E6F2AD96E3A2}" type="slidenum">
              <a:rPr lang="ko-KR" altLang="en-US" smtClean="0"/>
              <a:pPr/>
              <a:t>25</a:t>
            </a:fld>
            <a:r>
              <a:rPr lang="ko-KR" altLang="en-US" smtClean="0"/>
              <a:t> </a:t>
            </a:r>
            <a:r>
              <a:rPr lang="en-US" altLang="ko-KR" smtClean="0"/>
              <a:t>-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78309" y="1635568"/>
            <a:ext cx="8304414" cy="47961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2200"/>
              </a:lnSpc>
            </a:pP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●</a:t>
            </a:r>
            <a:r>
              <a:rPr lang="en-US" altLang="ko-KR" dirty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기존 지갑 주소와 </a:t>
            </a:r>
            <a:r>
              <a:rPr lang="ko-KR" altLang="en-US" dirty="0" err="1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개인키의</a:t>
            </a: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1:1</a:t>
            </a: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대응 방식이 아닌 공동으로 사용 할 수 있게 설계</a:t>
            </a:r>
            <a:endParaRPr lang="en-US" altLang="ko-KR" dirty="0" smtClean="0">
              <a:gradFill>
                <a:gsLst>
                  <a:gs pos="0">
                    <a:srgbClr val="444444"/>
                  </a:gs>
                  <a:gs pos="100000">
                    <a:srgbClr val="444444"/>
                  </a:gs>
                </a:gsLst>
                <a:lin ang="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2200"/>
              </a:lnSpc>
            </a:pPr>
            <a:endParaRPr lang="en-US" altLang="ko-KR" dirty="0">
              <a:gradFill>
                <a:gsLst>
                  <a:gs pos="0">
                    <a:srgbClr val="444444"/>
                  </a:gs>
                  <a:gs pos="100000">
                    <a:srgbClr val="444444"/>
                  </a:gs>
                </a:gsLst>
                <a:lin ang="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2200"/>
              </a:lnSpc>
            </a:pP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○  다중 서명이 필요한 지갑은 여러 개의 </a:t>
            </a:r>
            <a:r>
              <a:rPr lang="ko-KR" altLang="en-US" dirty="0" err="1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개인키와</a:t>
            </a:r>
            <a:r>
              <a:rPr lang="en-US" altLang="ko-KR" dirty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dirty="0" err="1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공동키</a:t>
            </a:r>
            <a:r>
              <a:rPr lang="en-US" altLang="ko-KR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하나의 지갑 주소 사용</a:t>
            </a:r>
            <a:endParaRPr lang="en-US" altLang="ko-KR" dirty="0" smtClean="0">
              <a:gradFill>
                <a:gsLst>
                  <a:gs pos="0">
                    <a:srgbClr val="444444"/>
                  </a:gs>
                  <a:gs pos="100000">
                    <a:srgbClr val="444444"/>
                  </a:gs>
                </a:gsLst>
                <a:lin ang="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2200"/>
              </a:lnSpc>
            </a:pPr>
            <a:endParaRPr lang="en-US" altLang="ko-KR" dirty="0" smtClean="0">
              <a:gradFill>
                <a:gsLst>
                  <a:gs pos="0">
                    <a:srgbClr val="444444"/>
                  </a:gs>
                  <a:gs pos="100000">
                    <a:srgbClr val="444444"/>
                  </a:gs>
                </a:gsLst>
                <a:lin ang="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2200"/>
              </a:lnSpc>
            </a:pP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●  </a:t>
            </a:r>
            <a:r>
              <a:rPr lang="en-US" altLang="ko-KR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M-of-N</a:t>
            </a: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거래를 하기 위해서는</a:t>
            </a:r>
            <a:r>
              <a:rPr lang="en-US" altLang="ko-KR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전체 </a:t>
            </a:r>
            <a:r>
              <a:rPr lang="en-US" altLang="ko-KR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</a:t>
            </a: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개인키 중 </a:t>
            </a:r>
            <a:r>
              <a:rPr lang="en-US" altLang="ko-KR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</a:t>
            </a: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 이상의 서명이 필요</a:t>
            </a:r>
            <a:endParaRPr lang="en-US" altLang="ko-KR" dirty="0" smtClean="0">
              <a:gradFill>
                <a:gsLst>
                  <a:gs pos="0">
                    <a:srgbClr val="444444"/>
                  </a:gs>
                  <a:gs pos="100000">
                    <a:srgbClr val="444444"/>
                  </a:gs>
                </a:gsLst>
                <a:lin ang="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2200"/>
              </a:lnSpc>
            </a:pPr>
            <a:endParaRPr lang="en-US" altLang="ko-KR" b="1" i="1" dirty="0">
              <a:gradFill>
                <a:gsLst>
                  <a:gs pos="0">
                    <a:srgbClr val="444444"/>
                  </a:gs>
                  <a:gs pos="100000">
                    <a:srgbClr val="444444"/>
                  </a:gs>
                </a:gsLst>
                <a:lin ang="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2200"/>
              </a:lnSpc>
            </a:pP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○  </a:t>
            </a:r>
            <a:r>
              <a:rPr lang="en-US" altLang="ko-KR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M-of-N</a:t>
            </a: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은 </a:t>
            </a:r>
            <a:r>
              <a:rPr lang="en-US" altLang="ko-KR" b="1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P2SH</a:t>
            </a: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방식으로 구현</a:t>
            </a:r>
            <a:endParaRPr lang="en-US" altLang="ko-KR" dirty="0" smtClean="0">
              <a:gradFill>
                <a:gsLst>
                  <a:gs pos="0">
                    <a:srgbClr val="444444"/>
                  </a:gs>
                  <a:gs pos="100000">
                    <a:srgbClr val="444444"/>
                  </a:gs>
                </a:gsLst>
                <a:lin ang="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2200"/>
              </a:lnSpc>
            </a:pPr>
            <a:endParaRPr lang="en-US" altLang="ko-KR" dirty="0">
              <a:gradFill>
                <a:gsLst>
                  <a:gs pos="0">
                    <a:srgbClr val="444444"/>
                  </a:gs>
                  <a:gs pos="100000">
                    <a:srgbClr val="444444"/>
                  </a:gs>
                </a:gsLst>
                <a:lin ang="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2200"/>
              </a:lnSpc>
            </a:pP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●  </a:t>
            </a:r>
            <a:r>
              <a:rPr lang="en-US" altLang="ko-KR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‘Locking Script’(</a:t>
            </a: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개인키</a:t>
            </a:r>
            <a:r>
              <a:rPr lang="en-US" altLang="ko-KR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4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∪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</a:t>
            </a:r>
            <a:r>
              <a:rPr lang="en-US" altLang="ko-KR" dirty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Unlocking </a:t>
            </a:r>
            <a:r>
              <a:rPr lang="en-US" altLang="ko-KR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script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’</a:t>
            </a:r>
            <a:r>
              <a:rPr lang="en-US" altLang="ko-KR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서명</a:t>
            </a:r>
            <a:r>
              <a:rPr lang="en-US" altLang="ko-KR" dirty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= ‘</a:t>
            </a:r>
            <a:r>
              <a:rPr lang="en-US" altLang="ko-KR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Combined script’</a:t>
            </a: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 검증</a:t>
            </a:r>
            <a:endParaRPr lang="en-US" altLang="ko-KR" dirty="0" smtClean="0">
              <a:gradFill>
                <a:gsLst>
                  <a:gs pos="0">
                    <a:srgbClr val="444444"/>
                  </a:gs>
                  <a:gs pos="100000">
                    <a:srgbClr val="444444"/>
                  </a:gs>
                </a:gsLst>
                <a:lin ang="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2200"/>
              </a:lnSpc>
            </a:pPr>
            <a:endParaRPr lang="en-US" altLang="ko-KR" dirty="0">
              <a:gradFill>
                <a:gsLst>
                  <a:gs pos="0">
                    <a:srgbClr val="444444"/>
                  </a:gs>
                  <a:gs pos="100000">
                    <a:srgbClr val="444444"/>
                  </a:gs>
                </a:gsLst>
                <a:lin ang="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2200"/>
              </a:lnSpc>
            </a:pP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○  검증 </a:t>
            </a:r>
            <a:r>
              <a:rPr lang="en-US" altLang="ko-KR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Stack</a:t>
            </a:r>
            <a:r>
              <a:rPr lang="ko-KR" altLang="en-US" dirty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pop()</a:t>
            </a: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과정 중 버그가 발생</a:t>
            </a:r>
            <a:r>
              <a:rPr lang="en-US" altLang="ko-KR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op_0(empty array)</a:t>
            </a: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추가</a:t>
            </a:r>
            <a:r>
              <a:rPr lang="en-US" altLang="ko-KR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현재 </a:t>
            </a:r>
            <a:r>
              <a:rPr lang="en-US" altLang="ko-KR" b="1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</a:t>
            </a:r>
            <a:r>
              <a:rPr lang="ko-KR" altLang="en-US" b="1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합의 규칙</a:t>
            </a:r>
            <a:r>
              <a:rPr lang="en-US" altLang="ko-KR" b="1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’</a:t>
            </a:r>
            <a:r>
              <a:rPr lang="en-US" altLang="ko-KR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pPr>
              <a:lnSpc>
                <a:spcPts val="2200"/>
              </a:lnSpc>
            </a:pPr>
            <a:endParaRPr lang="en-US" altLang="ko-KR" dirty="0">
              <a:gradFill>
                <a:gsLst>
                  <a:gs pos="0">
                    <a:srgbClr val="444444"/>
                  </a:gs>
                  <a:gs pos="100000">
                    <a:srgbClr val="444444"/>
                  </a:gs>
                </a:gsLst>
                <a:lin ang="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2200"/>
              </a:lnSpc>
            </a:pPr>
            <a:endParaRPr lang="en-US" altLang="ko-KR" dirty="0" smtClean="0">
              <a:gradFill>
                <a:gsLst>
                  <a:gs pos="0">
                    <a:srgbClr val="444444"/>
                  </a:gs>
                  <a:gs pos="100000">
                    <a:srgbClr val="444444"/>
                  </a:gs>
                </a:gsLst>
                <a:lin ang="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2200"/>
              </a:lnSpc>
            </a:pPr>
            <a:endParaRPr lang="en-US" altLang="ko-KR" dirty="0">
              <a:gradFill>
                <a:gsLst>
                  <a:gs pos="0">
                    <a:srgbClr val="444444"/>
                  </a:gs>
                  <a:gs pos="100000">
                    <a:srgbClr val="444444"/>
                  </a:gs>
                </a:gsLst>
                <a:lin ang="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2200"/>
              </a:lnSpc>
            </a:pPr>
            <a:endParaRPr lang="en-US" altLang="ko-KR" dirty="0" smtClean="0">
              <a:gradFill>
                <a:gsLst>
                  <a:gs pos="0">
                    <a:srgbClr val="444444"/>
                  </a:gs>
                  <a:gs pos="100000">
                    <a:srgbClr val="444444"/>
                  </a:gs>
                </a:gsLst>
                <a:lin ang="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2200"/>
              </a:lnSpc>
            </a:pPr>
            <a:endParaRPr lang="en-US" altLang="ko-KR" b="1" i="1" dirty="0">
              <a:gradFill>
                <a:gsLst>
                  <a:gs pos="0">
                    <a:srgbClr val="444444"/>
                  </a:gs>
                  <a:gs pos="100000">
                    <a:srgbClr val="444444"/>
                  </a:gs>
                </a:gsLst>
                <a:lin ang="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2200"/>
              </a:lnSpc>
            </a:pPr>
            <a:endParaRPr lang="en-US" altLang="ko-KR" b="1" i="1" dirty="0" smtClean="0">
              <a:gradFill>
                <a:gsLst>
                  <a:gs pos="0">
                    <a:srgbClr val="444444"/>
                  </a:gs>
                  <a:gs pos="100000">
                    <a:srgbClr val="444444"/>
                  </a:gs>
                </a:gsLst>
                <a:lin ang="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309" y="5141236"/>
            <a:ext cx="8125691" cy="19794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309" y="5339183"/>
            <a:ext cx="8125691" cy="504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601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Transaction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23949" y="1027218"/>
            <a:ext cx="685800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400" b="1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10. Pay-to-Script Hash : P2SH</a:t>
            </a:r>
            <a:endParaRPr lang="ko-KR" altLang="en-US" sz="2400" b="1" dirty="0">
              <a:gradFill>
                <a:gsLst>
                  <a:gs pos="0">
                    <a:srgbClr val="444444"/>
                  </a:gs>
                  <a:gs pos="100000">
                    <a:srgbClr val="444444"/>
                  </a:gs>
                </a:gsLst>
                <a:lin ang="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smtClean="0"/>
              <a:t>- </a:t>
            </a:r>
            <a:fld id="{187A0DEC-5E42-4488-A412-E6F2AD96E3A2}" type="slidenum">
              <a:rPr lang="ko-KR" altLang="en-US" smtClean="0"/>
              <a:pPr/>
              <a:t>26</a:t>
            </a:fld>
            <a:r>
              <a:rPr lang="ko-KR" altLang="en-US" smtClean="0"/>
              <a:t> </a:t>
            </a:r>
            <a:r>
              <a:rPr lang="en-US" altLang="ko-KR" smtClean="0"/>
              <a:t>-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78309" y="1635568"/>
            <a:ext cx="8304414" cy="39497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2200"/>
              </a:lnSpc>
            </a:pP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●</a:t>
            </a:r>
            <a:r>
              <a:rPr lang="en-US" altLang="ko-KR" dirty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P2SH</a:t>
            </a: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는 </a:t>
            </a:r>
            <a:r>
              <a:rPr lang="en-US" altLang="ko-KR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2012</a:t>
            </a: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년 개발</a:t>
            </a:r>
            <a:r>
              <a:rPr lang="en-US" altLang="ko-KR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BTC Script Language</a:t>
            </a: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활용한 강력한 기능을 제공</a:t>
            </a:r>
            <a:endParaRPr lang="en-US" altLang="ko-KR" dirty="0" smtClean="0">
              <a:gradFill>
                <a:gsLst>
                  <a:gs pos="0">
                    <a:srgbClr val="444444"/>
                  </a:gs>
                  <a:gs pos="100000">
                    <a:srgbClr val="444444"/>
                  </a:gs>
                </a:gsLst>
                <a:lin ang="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2200"/>
              </a:lnSpc>
            </a:pPr>
            <a:endParaRPr lang="en-US" altLang="ko-KR" dirty="0">
              <a:gradFill>
                <a:gsLst>
                  <a:gs pos="0">
                    <a:srgbClr val="444444"/>
                  </a:gs>
                  <a:gs pos="100000">
                    <a:srgbClr val="444444"/>
                  </a:gs>
                </a:gsLst>
                <a:lin ang="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2200"/>
              </a:lnSpc>
            </a:pP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○ </a:t>
            </a:r>
            <a:r>
              <a:rPr lang="en-US" altLang="ko-KR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P2PKH : </a:t>
            </a: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수신자의 </a:t>
            </a:r>
            <a:r>
              <a:rPr lang="en-US" altLang="ko-KR" dirty="0" err="1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pubkey</a:t>
            </a:r>
            <a:r>
              <a:rPr lang="en-US" altLang="ko-KR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hash</a:t>
            </a: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 지갑 주소를 생성</a:t>
            </a:r>
            <a:r>
              <a:rPr lang="en-US" altLang="ko-KR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지갑 주소 </a:t>
            </a:r>
            <a:r>
              <a:rPr lang="en-US" altLang="ko-KR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 시작</a:t>
            </a:r>
            <a:endParaRPr lang="en-US" altLang="ko-KR" dirty="0" smtClean="0">
              <a:gradFill>
                <a:gsLst>
                  <a:gs pos="0">
                    <a:srgbClr val="444444"/>
                  </a:gs>
                  <a:gs pos="100000">
                    <a:srgbClr val="444444"/>
                  </a:gs>
                </a:gsLst>
                <a:lin ang="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2200"/>
              </a:lnSpc>
            </a:pPr>
            <a:r>
              <a:rPr lang="en-US" altLang="ko-KR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P2SH </a:t>
            </a:r>
            <a:r>
              <a:rPr lang="en-US" altLang="ko-KR" dirty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en-US" altLang="ko-KR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Redeem Script</a:t>
            </a: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 만든 </a:t>
            </a:r>
            <a:r>
              <a:rPr lang="en-US" altLang="ko-KR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Script hash</a:t>
            </a: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 지갑 주소를 생성</a:t>
            </a:r>
            <a:r>
              <a:rPr lang="en-US" altLang="ko-KR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지갑 주소 </a:t>
            </a:r>
            <a:r>
              <a:rPr lang="en-US" altLang="ko-KR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으로 시작</a:t>
            </a:r>
            <a:endParaRPr lang="en-US" altLang="ko-KR" dirty="0">
              <a:gradFill>
                <a:gsLst>
                  <a:gs pos="0">
                    <a:srgbClr val="444444"/>
                  </a:gs>
                  <a:gs pos="100000">
                    <a:srgbClr val="444444"/>
                  </a:gs>
                </a:gsLst>
                <a:lin ang="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2200"/>
              </a:lnSpc>
            </a:pPr>
            <a:endParaRPr lang="en-US" altLang="ko-KR" dirty="0">
              <a:gradFill>
                <a:gsLst>
                  <a:gs pos="0">
                    <a:srgbClr val="444444"/>
                  </a:gs>
                  <a:gs pos="100000">
                    <a:srgbClr val="444444"/>
                  </a:gs>
                </a:gsLst>
                <a:lin ang="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2200"/>
              </a:lnSpc>
            </a:pP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●  </a:t>
            </a:r>
            <a:r>
              <a:rPr lang="en-US" altLang="ko-KR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Redeem Script : </a:t>
            </a: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다양한 조건으로 거래를 생성 가능하여 </a:t>
            </a:r>
            <a:r>
              <a:rPr lang="en-US" altLang="ko-KR" dirty="0" err="1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MultySig</a:t>
            </a: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비롯한 여러</a:t>
            </a:r>
            <a:endParaRPr lang="en-US" altLang="ko-KR" dirty="0" smtClean="0">
              <a:gradFill>
                <a:gsLst>
                  <a:gs pos="0">
                    <a:srgbClr val="444444"/>
                  </a:gs>
                  <a:gs pos="100000">
                    <a:srgbClr val="444444"/>
                  </a:gs>
                </a:gsLst>
                <a:lin ang="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2200"/>
              </a:lnSpc>
            </a:pPr>
            <a:r>
              <a:rPr lang="en-US" altLang="ko-KR" dirty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	</a:t>
            </a:r>
            <a:r>
              <a:rPr lang="en-US" altLang="ko-KR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	</a:t>
            </a: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복잡한 형태의 거래를 수행할 수 있는 강력한 기능 제공 </a:t>
            </a:r>
            <a:endParaRPr lang="en-US" altLang="ko-KR" dirty="0" smtClean="0">
              <a:gradFill>
                <a:gsLst>
                  <a:gs pos="0">
                    <a:srgbClr val="444444"/>
                  </a:gs>
                  <a:gs pos="100000">
                    <a:srgbClr val="444444"/>
                  </a:gs>
                </a:gsLst>
                <a:lin ang="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2200"/>
              </a:lnSpc>
            </a:pPr>
            <a:endParaRPr lang="en-US" altLang="ko-KR" b="1" i="1" dirty="0">
              <a:gradFill>
                <a:gsLst>
                  <a:gs pos="0">
                    <a:srgbClr val="444444"/>
                  </a:gs>
                  <a:gs pos="100000">
                    <a:srgbClr val="444444"/>
                  </a:gs>
                </a:gsLst>
                <a:lin ang="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2200"/>
              </a:lnSpc>
            </a:pP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○  </a:t>
            </a:r>
            <a:r>
              <a:rPr lang="en-US" altLang="ko-KR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P2SH</a:t>
            </a: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방식의 주소에는 </a:t>
            </a:r>
            <a:r>
              <a:rPr lang="en-US" altLang="ko-KR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script</a:t>
            </a: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 대한 정보가 담겨져 있다</a:t>
            </a:r>
            <a:r>
              <a:rPr lang="en-US" altLang="ko-KR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en-US" altLang="ko-KR" dirty="0">
              <a:gradFill>
                <a:gsLst>
                  <a:gs pos="0">
                    <a:srgbClr val="444444"/>
                  </a:gs>
                  <a:gs pos="100000">
                    <a:srgbClr val="444444"/>
                  </a:gs>
                </a:gsLst>
                <a:lin ang="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2200"/>
              </a:lnSpc>
            </a:pPr>
            <a:endParaRPr lang="en-US" altLang="ko-KR" dirty="0" smtClean="0">
              <a:gradFill>
                <a:gsLst>
                  <a:gs pos="0">
                    <a:srgbClr val="444444"/>
                  </a:gs>
                  <a:gs pos="100000">
                    <a:srgbClr val="444444"/>
                  </a:gs>
                </a:gsLst>
                <a:lin ang="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2200"/>
              </a:lnSpc>
            </a:pPr>
            <a:endParaRPr lang="en-US" altLang="ko-KR" dirty="0">
              <a:gradFill>
                <a:gsLst>
                  <a:gs pos="0">
                    <a:srgbClr val="444444"/>
                  </a:gs>
                  <a:gs pos="100000">
                    <a:srgbClr val="444444"/>
                  </a:gs>
                </a:gsLst>
                <a:lin ang="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2200"/>
              </a:lnSpc>
            </a:pPr>
            <a:endParaRPr lang="en-US" altLang="ko-KR" dirty="0" smtClean="0">
              <a:gradFill>
                <a:gsLst>
                  <a:gs pos="0">
                    <a:srgbClr val="444444"/>
                  </a:gs>
                  <a:gs pos="100000">
                    <a:srgbClr val="444444"/>
                  </a:gs>
                </a:gsLst>
                <a:lin ang="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2200"/>
              </a:lnSpc>
            </a:pPr>
            <a:endParaRPr lang="en-US" altLang="ko-KR" b="1" i="1" dirty="0">
              <a:gradFill>
                <a:gsLst>
                  <a:gs pos="0">
                    <a:srgbClr val="444444"/>
                  </a:gs>
                  <a:gs pos="100000">
                    <a:srgbClr val="444444"/>
                  </a:gs>
                </a:gsLst>
                <a:lin ang="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2200"/>
              </a:lnSpc>
            </a:pPr>
            <a:endParaRPr lang="en-US" altLang="ko-KR" b="1" i="1" dirty="0" smtClean="0">
              <a:gradFill>
                <a:gsLst>
                  <a:gs pos="0">
                    <a:srgbClr val="444444"/>
                  </a:gs>
                  <a:gs pos="100000">
                    <a:srgbClr val="444444"/>
                  </a:gs>
                </a:gsLst>
                <a:lin ang="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309" y="4124172"/>
            <a:ext cx="7817793" cy="2343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954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Transaction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23949" y="1027218"/>
            <a:ext cx="685800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400" b="1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11. Segregated Witness : </a:t>
            </a:r>
            <a:r>
              <a:rPr lang="en-US" altLang="ko-KR" sz="2400" b="1" dirty="0" err="1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SegWit</a:t>
            </a:r>
            <a:endParaRPr lang="ko-KR" altLang="en-US" sz="2400" b="1" dirty="0">
              <a:gradFill>
                <a:gsLst>
                  <a:gs pos="0">
                    <a:srgbClr val="444444"/>
                  </a:gs>
                  <a:gs pos="100000">
                    <a:srgbClr val="444444"/>
                  </a:gs>
                </a:gsLst>
                <a:lin ang="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smtClean="0"/>
              <a:t>- </a:t>
            </a:r>
            <a:fld id="{187A0DEC-5E42-4488-A412-E6F2AD96E3A2}" type="slidenum">
              <a:rPr lang="ko-KR" altLang="en-US" smtClean="0"/>
              <a:pPr/>
              <a:t>27</a:t>
            </a:fld>
            <a:r>
              <a:rPr lang="ko-KR" altLang="en-US" smtClean="0"/>
              <a:t> </a:t>
            </a:r>
            <a:r>
              <a:rPr lang="en-US" altLang="ko-KR" smtClean="0"/>
              <a:t>-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78309" y="1635568"/>
            <a:ext cx="8304414" cy="42319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2200"/>
              </a:lnSpc>
            </a:pP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●</a:t>
            </a:r>
            <a:r>
              <a:rPr lang="en-US" altLang="ko-KR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</a:t>
            </a:r>
            <a:r>
              <a:rPr lang="ko-KR" altLang="en-US" dirty="0" err="1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비트코인의</a:t>
            </a: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확장성 문제를 완화</a:t>
            </a:r>
            <a:r>
              <a:rPr lang="en-US" altLang="ko-KR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Transaction Malleability</a:t>
            </a:r>
            <a:r>
              <a:rPr lang="ko-KR" altLang="en-US" dirty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해결을 위해 제안 및 적용</a:t>
            </a:r>
            <a:endParaRPr lang="en-US" altLang="ko-KR" dirty="0" smtClean="0">
              <a:gradFill>
                <a:gsLst>
                  <a:gs pos="0">
                    <a:srgbClr val="444444"/>
                  </a:gs>
                  <a:gs pos="100000">
                    <a:srgbClr val="444444"/>
                  </a:gs>
                </a:gsLst>
                <a:lin ang="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2200"/>
              </a:lnSpc>
            </a:pP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en-US" altLang="ko-KR" dirty="0">
              <a:gradFill>
                <a:gsLst>
                  <a:gs pos="0">
                    <a:srgbClr val="444444"/>
                  </a:gs>
                  <a:gs pos="100000">
                    <a:srgbClr val="444444"/>
                  </a:gs>
                </a:gsLst>
                <a:lin ang="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2200"/>
              </a:lnSpc>
            </a:pP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○  확장성을 해결하기 위해서는 </a:t>
            </a:r>
            <a:r>
              <a:rPr lang="en-US" altLang="ko-KR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1MB</a:t>
            </a: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 블록의 크기를 확장 해야함</a:t>
            </a:r>
            <a:r>
              <a:rPr lang="en-US" altLang="ko-KR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노드 전체 합의 필요</a:t>
            </a:r>
            <a:r>
              <a:rPr lang="en-US" altLang="ko-KR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pPr>
              <a:lnSpc>
                <a:spcPts val="2200"/>
              </a:lnSpc>
            </a:pPr>
            <a:endParaRPr lang="en-US" altLang="ko-KR" dirty="0" smtClean="0">
              <a:gradFill>
                <a:gsLst>
                  <a:gs pos="0">
                    <a:srgbClr val="444444"/>
                  </a:gs>
                  <a:gs pos="100000">
                    <a:srgbClr val="444444"/>
                  </a:gs>
                </a:gsLst>
                <a:lin ang="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2200"/>
              </a:lnSpc>
            </a:pP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●</a:t>
            </a:r>
            <a:r>
              <a:rPr lang="ko-KR" altLang="en-US" dirty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 err="1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SegWit</a:t>
            </a: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은 </a:t>
            </a:r>
            <a:r>
              <a:rPr lang="en-US" altLang="ko-KR" dirty="0" err="1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Tx</a:t>
            </a: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전자서명 부분을 분리 새로운 </a:t>
            </a:r>
            <a:r>
              <a:rPr lang="en-US" altLang="ko-KR" dirty="0" err="1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Tx</a:t>
            </a: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구조로 변경</a:t>
            </a:r>
            <a:r>
              <a:rPr lang="en-US" altLang="ko-KR" dirty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	</a:t>
            </a:r>
            <a:r>
              <a:rPr lang="en-US" altLang="ko-KR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			</a:t>
            </a: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기존의 </a:t>
            </a:r>
            <a:r>
              <a:rPr lang="en-US" altLang="ko-KR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Input(Sig) + Output -&gt; Input + Output + Sig(witness)</a:t>
            </a: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 변경</a:t>
            </a:r>
            <a:endParaRPr lang="en-US" altLang="ko-KR" dirty="0" smtClean="0">
              <a:gradFill>
                <a:gsLst>
                  <a:gs pos="0">
                    <a:srgbClr val="444444"/>
                  </a:gs>
                  <a:gs pos="100000">
                    <a:srgbClr val="444444"/>
                  </a:gs>
                </a:gsLst>
                <a:lin ang="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2200"/>
              </a:lnSpc>
            </a:pPr>
            <a:endParaRPr lang="en-US" altLang="ko-KR" b="1" i="1" dirty="0">
              <a:gradFill>
                <a:gsLst>
                  <a:gs pos="0">
                    <a:srgbClr val="444444"/>
                  </a:gs>
                  <a:gs pos="100000">
                    <a:srgbClr val="444444"/>
                  </a:gs>
                </a:gsLst>
                <a:lin ang="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2200"/>
              </a:lnSpc>
            </a:pP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○  </a:t>
            </a:r>
            <a:r>
              <a:rPr lang="en-US" altLang="ko-KR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Input</a:t>
            </a: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과 </a:t>
            </a:r>
            <a:r>
              <a:rPr lang="en-US" altLang="ko-KR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Output</a:t>
            </a: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은 기존처럼 기록</a:t>
            </a:r>
            <a:r>
              <a:rPr lang="en-US" altLang="ko-KR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Witness </a:t>
            </a: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부분은 별도의 공간에 저장</a:t>
            </a:r>
            <a:endParaRPr lang="en-US" altLang="ko-KR" dirty="0">
              <a:gradFill>
                <a:gsLst>
                  <a:gs pos="0">
                    <a:srgbClr val="444444"/>
                  </a:gs>
                  <a:gs pos="100000">
                    <a:srgbClr val="444444"/>
                  </a:gs>
                </a:gsLst>
                <a:lin ang="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2200"/>
              </a:lnSpc>
            </a:pPr>
            <a:r>
              <a:rPr lang="en-US" altLang="ko-KR" dirty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기존 </a:t>
            </a:r>
            <a:r>
              <a:rPr lang="en-US" altLang="ko-KR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witness</a:t>
            </a: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는 공간을 </a:t>
            </a:r>
            <a:r>
              <a:rPr lang="en-US" altLang="ko-KR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75%</a:t>
            </a: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차지 </a:t>
            </a:r>
            <a:r>
              <a:rPr lang="en-US" altLang="ko-KR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-&gt; </a:t>
            </a:r>
            <a:r>
              <a:rPr lang="en-US" altLang="ko-KR" dirty="0" err="1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Tx</a:t>
            </a: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크기 대폭 축소 </a:t>
            </a:r>
            <a:r>
              <a:rPr lang="en-US" altLang="ko-KR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-&gt; </a:t>
            </a: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블록당 더 많은 </a:t>
            </a:r>
            <a:r>
              <a:rPr lang="en-US" altLang="ko-KR" dirty="0" err="1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Tx</a:t>
            </a: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저장</a:t>
            </a:r>
            <a:endParaRPr lang="en-US" altLang="ko-KR" dirty="0" smtClean="0">
              <a:gradFill>
                <a:gsLst>
                  <a:gs pos="0">
                    <a:srgbClr val="444444"/>
                  </a:gs>
                  <a:gs pos="100000">
                    <a:srgbClr val="444444"/>
                  </a:gs>
                </a:gsLst>
                <a:lin ang="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2200"/>
              </a:lnSpc>
            </a:pPr>
            <a:endParaRPr lang="en-US" altLang="ko-KR" dirty="0">
              <a:gradFill>
                <a:gsLst>
                  <a:gs pos="0">
                    <a:srgbClr val="444444"/>
                  </a:gs>
                  <a:gs pos="100000">
                    <a:srgbClr val="444444"/>
                  </a:gs>
                </a:gsLst>
                <a:lin ang="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2200"/>
              </a:lnSpc>
            </a:pP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●  전자서명이 분리됨으로 </a:t>
            </a:r>
            <a:r>
              <a:rPr lang="en-US" altLang="ko-KR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Transaction Malleability </a:t>
            </a: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문제를 해결</a:t>
            </a:r>
            <a:endParaRPr lang="en-US" altLang="ko-KR" dirty="0" smtClean="0">
              <a:gradFill>
                <a:gsLst>
                  <a:gs pos="0">
                    <a:srgbClr val="444444"/>
                  </a:gs>
                  <a:gs pos="100000">
                    <a:srgbClr val="444444"/>
                  </a:gs>
                </a:gsLst>
                <a:lin ang="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2200"/>
              </a:lnSpc>
            </a:pPr>
            <a:endParaRPr lang="en-US" altLang="ko-KR" dirty="0">
              <a:gradFill>
                <a:gsLst>
                  <a:gs pos="0">
                    <a:srgbClr val="444444"/>
                  </a:gs>
                  <a:gs pos="100000">
                    <a:srgbClr val="444444"/>
                  </a:gs>
                </a:gsLst>
                <a:lin ang="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2200"/>
              </a:lnSpc>
            </a:pP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○  기존 노드와 호환이 될 수 있게 </a:t>
            </a:r>
            <a:r>
              <a:rPr lang="en-US" altLang="ko-KR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‘Soft Fork’</a:t>
            </a: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방식으로 개발</a:t>
            </a:r>
            <a:r>
              <a:rPr lang="en-US" altLang="ko-KR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점진적으로 업그레이드 중</a:t>
            </a:r>
            <a:endParaRPr lang="en-US" altLang="ko-KR" dirty="0" smtClean="0">
              <a:gradFill>
                <a:gsLst>
                  <a:gs pos="0">
                    <a:srgbClr val="444444"/>
                  </a:gs>
                  <a:gs pos="100000">
                    <a:srgbClr val="444444"/>
                  </a:gs>
                </a:gsLst>
                <a:lin ang="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2200"/>
              </a:lnSpc>
            </a:pPr>
            <a:endParaRPr lang="en-US" altLang="ko-KR" dirty="0" smtClean="0">
              <a:gradFill>
                <a:gsLst>
                  <a:gs pos="0">
                    <a:srgbClr val="444444"/>
                  </a:gs>
                  <a:gs pos="100000">
                    <a:srgbClr val="444444"/>
                  </a:gs>
                </a:gsLst>
                <a:lin ang="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2200"/>
              </a:lnSpc>
            </a:pP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●  </a:t>
            </a:r>
            <a:r>
              <a:rPr lang="en-US" altLang="ko-KR" dirty="0" err="1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SegWit</a:t>
            </a:r>
            <a:r>
              <a:rPr lang="en-US" altLang="ko-KR" dirty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Transaction</a:t>
            </a:r>
            <a:r>
              <a:rPr lang="ko-KR" altLang="en-US" dirty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증가추세</a:t>
            </a:r>
            <a:r>
              <a:rPr lang="en-US" altLang="ko-KR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성공적인 업그레이드 및 좋은 기능으로 평가 받고 있음</a:t>
            </a:r>
            <a:endParaRPr lang="en-US" altLang="ko-KR" b="1" i="1" dirty="0" smtClean="0">
              <a:gradFill>
                <a:gsLst>
                  <a:gs pos="0">
                    <a:srgbClr val="444444"/>
                  </a:gs>
                  <a:gs pos="100000">
                    <a:srgbClr val="444444"/>
                  </a:gs>
                </a:gsLst>
                <a:lin ang="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3416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Transaction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23949" y="1027218"/>
            <a:ext cx="685800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400" b="1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11-1. Segregated Witness : </a:t>
            </a:r>
            <a:r>
              <a:rPr lang="en-US" altLang="ko-KR" sz="2400" b="1" dirty="0" err="1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Merkle</a:t>
            </a:r>
            <a:r>
              <a:rPr lang="en-US" altLang="ko-KR" sz="2400" b="1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Root</a:t>
            </a:r>
            <a:endParaRPr lang="ko-KR" altLang="en-US" sz="2400" b="1" dirty="0">
              <a:gradFill>
                <a:gsLst>
                  <a:gs pos="0">
                    <a:srgbClr val="444444"/>
                  </a:gs>
                  <a:gs pos="100000">
                    <a:srgbClr val="444444"/>
                  </a:gs>
                </a:gsLst>
                <a:lin ang="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smtClean="0"/>
              <a:t>- </a:t>
            </a:r>
            <a:fld id="{187A0DEC-5E42-4488-A412-E6F2AD96E3A2}" type="slidenum">
              <a:rPr lang="ko-KR" altLang="en-US" smtClean="0"/>
              <a:pPr/>
              <a:t>28</a:t>
            </a:fld>
            <a:r>
              <a:rPr lang="ko-KR" altLang="en-US" smtClean="0"/>
              <a:t> </a:t>
            </a:r>
            <a:r>
              <a:rPr lang="en-US" altLang="ko-KR" smtClean="0"/>
              <a:t>-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78308" y="1635568"/>
            <a:ext cx="8549313" cy="22570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2200"/>
              </a:lnSpc>
            </a:pP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●  </a:t>
            </a:r>
            <a:r>
              <a:rPr lang="en-US" altLang="ko-KR" dirty="0" err="1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Tx</a:t>
            </a: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위</a:t>
            </a:r>
            <a:r>
              <a:rPr lang="en-US" altLang="ko-KR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변조는 </a:t>
            </a:r>
            <a:r>
              <a:rPr lang="en-US" altLang="ko-KR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Merkel Tree</a:t>
            </a: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 방지</a:t>
            </a:r>
            <a:r>
              <a:rPr lang="en-US" altLang="ko-KR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Witness</a:t>
            </a: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는 분리 저장되어 보호 받지 못함</a:t>
            </a:r>
            <a:endParaRPr lang="en-US" altLang="ko-KR" dirty="0" smtClean="0">
              <a:gradFill>
                <a:gsLst>
                  <a:gs pos="0">
                    <a:srgbClr val="444444"/>
                  </a:gs>
                  <a:gs pos="100000">
                    <a:srgbClr val="444444"/>
                  </a:gs>
                </a:gsLst>
                <a:lin ang="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2200"/>
              </a:lnSpc>
            </a:pPr>
            <a:endParaRPr lang="en-US" altLang="ko-KR" dirty="0">
              <a:gradFill>
                <a:gsLst>
                  <a:gs pos="0">
                    <a:srgbClr val="444444"/>
                  </a:gs>
                  <a:gs pos="100000">
                    <a:srgbClr val="444444"/>
                  </a:gs>
                </a:gsLst>
                <a:lin ang="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2200"/>
              </a:lnSpc>
            </a:pP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○  </a:t>
            </a:r>
            <a:r>
              <a:rPr lang="en-US" altLang="ko-KR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Case-A</a:t>
            </a: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는 </a:t>
            </a:r>
            <a:r>
              <a:rPr lang="en-US" altLang="ko-KR" dirty="0" err="1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Merkle</a:t>
            </a:r>
            <a:r>
              <a:rPr lang="en-US" altLang="ko-KR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Tree</a:t>
            </a: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두 부분으로 나누어 기록하는 방식 </a:t>
            </a:r>
            <a:r>
              <a:rPr lang="en-US" altLang="ko-KR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Soft Fork</a:t>
            </a: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 불가</a:t>
            </a:r>
            <a:endParaRPr lang="en-US" altLang="ko-KR" dirty="0" smtClean="0">
              <a:gradFill>
                <a:gsLst>
                  <a:gs pos="0">
                    <a:srgbClr val="444444"/>
                  </a:gs>
                  <a:gs pos="100000">
                    <a:srgbClr val="444444"/>
                  </a:gs>
                </a:gsLst>
                <a:lin ang="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2200"/>
              </a:lnSpc>
            </a:pPr>
            <a:endParaRPr lang="en-US" altLang="ko-KR" dirty="0">
              <a:gradFill>
                <a:gsLst>
                  <a:gs pos="0">
                    <a:srgbClr val="444444"/>
                  </a:gs>
                  <a:gs pos="100000">
                    <a:srgbClr val="444444"/>
                  </a:gs>
                </a:gsLst>
                <a:lin ang="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2200"/>
              </a:lnSpc>
            </a:pP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●  </a:t>
            </a:r>
            <a:r>
              <a:rPr lang="en-US" altLang="ko-KR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Case-B</a:t>
            </a: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는 기존의 </a:t>
            </a:r>
            <a:r>
              <a:rPr lang="en-US" altLang="ko-KR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Tree</a:t>
            </a: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유지하며</a:t>
            </a:r>
            <a:r>
              <a:rPr lang="en-US" altLang="ko-KR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en-US" altLang="ko-KR" dirty="0" err="1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Coinbase</a:t>
            </a:r>
            <a:r>
              <a:rPr lang="en-US" altLang="ko-KR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dirty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 err="1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Tx</a:t>
            </a: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</a:t>
            </a:r>
            <a:r>
              <a:rPr lang="en-US" altLang="ko-KR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Output</a:t>
            </a: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 붙이는 방식</a:t>
            </a:r>
            <a:endParaRPr lang="en-US" altLang="ko-KR" dirty="0" smtClean="0">
              <a:gradFill>
                <a:gsLst>
                  <a:gs pos="0">
                    <a:srgbClr val="444444"/>
                  </a:gs>
                  <a:gs pos="100000">
                    <a:srgbClr val="444444"/>
                  </a:gs>
                </a:gsLst>
                <a:lin ang="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2200"/>
              </a:lnSpc>
            </a:pPr>
            <a:endParaRPr lang="en-US" altLang="ko-KR" dirty="0">
              <a:gradFill>
                <a:gsLst>
                  <a:gs pos="0">
                    <a:srgbClr val="444444"/>
                  </a:gs>
                  <a:gs pos="100000">
                    <a:srgbClr val="444444"/>
                  </a:gs>
                </a:gsLst>
                <a:lin ang="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2200"/>
              </a:lnSpc>
            </a:pP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○  </a:t>
            </a:r>
            <a:r>
              <a:rPr lang="en-US" altLang="ko-KR" dirty="0" err="1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SegWit</a:t>
            </a: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은 </a:t>
            </a:r>
            <a:r>
              <a:rPr lang="en-US" altLang="ko-KR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 </a:t>
            </a: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방식을 채택하였고</a:t>
            </a:r>
            <a:r>
              <a:rPr lang="en-US" altLang="ko-KR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en-US" altLang="ko-KR" dirty="0" err="1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Withness</a:t>
            </a:r>
            <a:r>
              <a:rPr lang="en-US" altLang="ko-KR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데이터가 변경되면 최종적으로</a:t>
            </a:r>
            <a:endParaRPr lang="en-US" altLang="ko-KR" dirty="0" smtClean="0">
              <a:gradFill>
                <a:gsLst>
                  <a:gs pos="0">
                    <a:srgbClr val="444444"/>
                  </a:gs>
                  <a:gs pos="100000">
                    <a:srgbClr val="444444"/>
                  </a:gs>
                </a:gsLst>
                <a:lin ang="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2200"/>
              </a:lnSpc>
            </a:pPr>
            <a:r>
              <a:rPr lang="en-US" altLang="ko-KR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Merkel Root</a:t>
            </a: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</a:t>
            </a:r>
            <a:r>
              <a:rPr lang="en-US" altLang="ko-KR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Hash </a:t>
            </a: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값이 변경되어 기존 </a:t>
            </a:r>
            <a:r>
              <a:rPr lang="en-US" altLang="ko-KR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Merkel Root</a:t>
            </a: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 검출이 가능</a:t>
            </a:r>
            <a:r>
              <a:rPr lang="en-US" altLang="ko-KR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Witness </a:t>
            </a: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보호 가능</a:t>
            </a:r>
            <a:endParaRPr lang="en-US" altLang="ko-KR" dirty="0" smtClean="0">
              <a:gradFill>
                <a:gsLst>
                  <a:gs pos="0">
                    <a:srgbClr val="444444"/>
                  </a:gs>
                  <a:gs pos="100000">
                    <a:srgbClr val="444444"/>
                  </a:gs>
                </a:gsLst>
                <a:lin ang="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629" y="4011712"/>
            <a:ext cx="8090741" cy="2341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704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Transaction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23949" y="1027218"/>
            <a:ext cx="685800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400" b="1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11-2. Segregated Witness : Transaction </a:t>
            </a:r>
            <a:r>
              <a:rPr lang="ko-KR" altLang="en-US" sz="2400" b="1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구조</a:t>
            </a:r>
            <a:endParaRPr lang="ko-KR" altLang="en-US" sz="2400" b="1" dirty="0">
              <a:gradFill>
                <a:gsLst>
                  <a:gs pos="0">
                    <a:srgbClr val="444444"/>
                  </a:gs>
                  <a:gs pos="100000">
                    <a:srgbClr val="444444"/>
                  </a:gs>
                </a:gsLst>
                <a:lin ang="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smtClean="0"/>
              <a:t>- </a:t>
            </a:r>
            <a:fld id="{187A0DEC-5E42-4488-A412-E6F2AD96E3A2}" type="slidenum">
              <a:rPr lang="ko-KR" altLang="en-US" smtClean="0"/>
              <a:pPr/>
              <a:t>29</a:t>
            </a:fld>
            <a:r>
              <a:rPr lang="ko-KR" altLang="en-US" smtClean="0"/>
              <a:t> </a:t>
            </a:r>
            <a:r>
              <a:rPr lang="en-US" altLang="ko-KR" smtClean="0"/>
              <a:t>-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78308" y="1635568"/>
            <a:ext cx="6803641" cy="169277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2200"/>
              </a:lnSpc>
            </a:pP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●</a:t>
            </a:r>
            <a:r>
              <a:rPr lang="en-US" altLang="ko-KR" dirty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 err="1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SegWit</a:t>
            </a: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용 </a:t>
            </a:r>
            <a:r>
              <a:rPr lang="en-US" altLang="ko-KR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Transaction </a:t>
            </a: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구조는 </a:t>
            </a:r>
            <a:r>
              <a:rPr lang="en-US" altLang="ko-KR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marker(0x00)</a:t>
            </a: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와 </a:t>
            </a:r>
            <a:r>
              <a:rPr lang="en-US" altLang="ko-KR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flag(0x01)</a:t>
            </a: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 추가</a:t>
            </a:r>
            <a:endParaRPr lang="en-US" altLang="ko-KR" dirty="0" smtClean="0">
              <a:gradFill>
                <a:gsLst>
                  <a:gs pos="0">
                    <a:srgbClr val="444444"/>
                  </a:gs>
                  <a:gs pos="100000">
                    <a:srgbClr val="444444"/>
                  </a:gs>
                </a:gsLst>
                <a:lin ang="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2200"/>
              </a:lnSpc>
            </a:pPr>
            <a:endParaRPr lang="en-US" altLang="ko-KR" dirty="0">
              <a:gradFill>
                <a:gsLst>
                  <a:gs pos="0">
                    <a:srgbClr val="444444"/>
                  </a:gs>
                  <a:gs pos="100000">
                    <a:srgbClr val="444444"/>
                  </a:gs>
                </a:gsLst>
                <a:lin ang="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2200"/>
              </a:lnSpc>
            </a:pP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○  </a:t>
            </a:r>
            <a:r>
              <a:rPr lang="en-US" altLang="ko-KR" dirty="0" err="1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txin</a:t>
            </a: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</a:t>
            </a:r>
            <a:r>
              <a:rPr lang="en-US" altLang="ko-KR" dirty="0" err="1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ScriptSig</a:t>
            </a: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서명 부분이 </a:t>
            </a:r>
            <a:r>
              <a:rPr lang="en-US" altLang="ko-KR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Witness</a:t>
            </a: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 분리</a:t>
            </a:r>
            <a:endParaRPr lang="en-US" altLang="ko-KR" dirty="0" smtClean="0">
              <a:gradFill>
                <a:gsLst>
                  <a:gs pos="0">
                    <a:srgbClr val="444444"/>
                  </a:gs>
                  <a:gs pos="100000">
                    <a:srgbClr val="444444"/>
                  </a:gs>
                </a:gsLst>
                <a:lin ang="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2200"/>
              </a:lnSpc>
            </a:pPr>
            <a:endParaRPr lang="en-US" altLang="ko-KR" dirty="0">
              <a:gradFill>
                <a:gsLst>
                  <a:gs pos="0">
                    <a:srgbClr val="444444"/>
                  </a:gs>
                  <a:gs pos="100000">
                    <a:srgbClr val="444444"/>
                  </a:gs>
                </a:gsLst>
                <a:lin ang="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2200"/>
              </a:lnSpc>
            </a:pP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●  </a:t>
            </a:r>
            <a:r>
              <a:rPr lang="en-US" altLang="ko-KR" dirty="0" err="1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Tx</a:t>
            </a:r>
            <a:r>
              <a:rPr lang="en-US" altLang="ko-KR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ID</a:t>
            </a: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는 </a:t>
            </a:r>
            <a:r>
              <a:rPr lang="en-US" altLang="ko-KR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Witness</a:t>
            </a: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제외한 부분의 </a:t>
            </a:r>
            <a:r>
              <a:rPr lang="en-US" altLang="ko-KR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Hash </a:t>
            </a: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값이고</a:t>
            </a:r>
            <a:r>
              <a:rPr lang="en-US" altLang="ko-KR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en-US" altLang="ko-KR" dirty="0" err="1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txid</a:t>
            </a:r>
            <a:r>
              <a:rPr lang="en-US" altLang="ko-KR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pPr>
              <a:lnSpc>
                <a:spcPts val="2200"/>
              </a:lnSpc>
            </a:pPr>
            <a:r>
              <a:rPr lang="en-US" altLang="ko-KR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Witness ID</a:t>
            </a: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는 </a:t>
            </a:r>
            <a:r>
              <a:rPr lang="en-US" altLang="ko-KR" dirty="0" err="1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Winess</a:t>
            </a:r>
            <a:r>
              <a:rPr lang="en-US" altLang="ko-KR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부분을 포함한 </a:t>
            </a:r>
            <a:r>
              <a:rPr lang="en-US" altLang="ko-KR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Hash </a:t>
            </a: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값</a:t>
            </a:r>
            <a:r>
              <a:rPr lang="en-US" altLang="ko-KR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en-US" altLang="ko-KR" dirty="0" err="1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wtxid</a:t>
            </a:r>
            <a:r>
              <a:rPr lang="en-US" altLang="ko-KR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en-US" altLang="ko-KR" dirty="0">
              <a:gradFill>
                <a:gsLst>
                  <a:gs pos="0">
                    <a:srgbClr val="444444"/>
                  </a:gs>
                  <a:gs pos="100000">
                    <a:srgbClr val="444444"/>
                  </a:gs>
                </a:gsLst>
                <a:lin ang="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033" y="3328060"/>
            <a:ext cx="7946967" cy="3144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063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비트코인 네트워크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055149" y="1009417"/>
            <a:ext cx="4869353" cy="13542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4000" b="1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Part 1</a:t>
            </a:r>
          </a:p>
          <a:p>
            <a:pPr algn="ctr"/>
            <a:endParaRPr lang="en-US" altLang="ko-KR" sz="2400" b="1" dirty="0">
              <a:gradFill>
                <a:gsLst>
                  <a:gs pos="0">
                    <a:srgbClr val="444444"/>
                  </a:gs>
                  <a:gs pos="100000">
                    <a:srgbClr val="444444"/>
                  </a:gs>
                </a:gsLst>
                <a:lin ang="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2400" b="1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비트코인</a:t>
            </a:r>
            <a:r>
              <a:rPr lang="en-US" altLang="ko-KR" sz="2400" b="1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?</a:t>
            </a:r>
            <a:endParaRPr lang="en-US" altLang="ko-KR" sz="4000" b="1" dirty="0">
              <a:gradFill>
                <a:gsLst>
                  <a:gs pos="0">
                    <a:srgbClr val="444444"/>
                  </a:gs>
                  <a:gs pos="100000">
                    <a:srgbClr val="444444"/>
                  </a:gs>
                </a:gsLst>
                <a:lin ang="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smtClean="0"/>
              <a:t>- </a:t>
            </a:r>
            <a:fld id="{187A0DEC-5E42-4488-A412-E6F2AD96E3A2}" type="slidenum">
              <a:rPr lang="ko-KR" altLang="en-US" smtClean="0"/>
              <a:pPr/>
              <a:t>3</a:t>
            </a:fld>
            <a:r>
              <a:rPr lang="ko-KR" altLang="en-US" smtClean="0"/>
              <a:t> </a:t>
            </a:r>
            <a:r>
              <a:rPr lang="en-US" altLang="ko-KR" smtClean="0"/>
              <a:t>-</a:t>
            </a:r>
            <a:endParaRPr lang="ko-KR" altLang="en-US" dirty="0"/>
          </a:p>
        </p:txBody>
      </p:sp>
      <p:pic>
        <p:nvPicPr>
          <p:cNvPr id="3074" name="Picture 2" descr="bitcoinì ëí ì´ë¯¸ì§ ê²ìê²°ê³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2290" y="2863528"/>
            <a:ext cx="1579420" cy="3047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1430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Transaction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23949" y="1027218"/>
            <a:ext cx="726532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400" b="1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11-3. Segregated Witness : Backward Compatibility</a:t>
            </a:r>
            <a:endParaRPr lang="ko-KR" altLang="en-US" sz="2400" b="1" dirty="0">
              <a:gradFill>
                <a:gsLst>
                  <a:gs pos="0">
                    <a:srgbClr val="444444"/>
                  </a:gs>
                  <a:gs pos="100000">
                    <a:srgbClr val="444444"/>
                  </a:gs>
                </a:gsLst>
                <a:lin ang="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smtClean="0"/>
              <a:t>- </a:t>
            </a:r>
            <a:fld id="{187A0DEC-5E42-4488-A412-E6F2AD96E3A2}" type="slidenum">
              <a:rPr lang="ko-KR" altLang="en-US" smtClean="0"/>
              <a:pPr/>
              <a:t>30</a:t>
            </a:fld>
            <a:r>
              <a:rPr lang="ko-KR" altLang="en-US" smtClean="0"/>
              <a:t> </a:t>
            </a:r>
            <a:r>
              <a:rPr lang="en-US" altLang="ko-KR" smtClean="0"/>
              <a:t>-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78307" y="1635568"/>
            <a:ext cx="8466187" cy="47961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2200"/>
              </a:lnSpc>
            </a:pP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●</a:t>
            </a:r>
            <a:r>
              <a:rPr lang="en-US" altLang="ko-KR" dirty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 err="1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SegWit</a:t>
            </a:r>
            <a:r>
              <a:rPr lang="en-US" altLang="ko-KR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노드와 </a:t>
            </a:r>
            <a:r>
              <a:rPr lang="en-US" altLang="ko-KR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Non-</a:t>
            </a:r>
            <a:r>
              <a:rPr lang="en-US" altLang="ko-KR" dirty="0" err="1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SegWit</a:t>
            </a: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노드가 </a:t>
            </a:r>
            <a:r>
              <a:rPr lang="en-US" altLang="ko-KR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일정 기간</a:t>
            </a:r>
            <a:r>
              <a:rPr lang="en-US" altLang="ko-KR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 </a:t>
            </a: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공존하려면</a:t>
            </a:r>
            <a:r>
              <a:rPr lang="en-US" altLang="ko-KR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처리 및 이해를</a:t>
            </a:r>
            <a:endParaRPr lang="en-US" altLang="ko-KR" dirty="0" smtClean="0">
              <a:gradFill>
                <a:gsLst>
                  <a:gs pos="0">
                    <a:srgbClr val="444444"/>
                  </a:gs>
                  <a:gs pos="100000">
                    <a:srgbClr val="444444"/>
                  </a:gs>
                </a:gsLst>
                <a:lin ang="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2200"/>
              </a:lnSpc>
            </a:pPr>
            <a:r>
              <a:rPr lang="en-US" altLang="ko-KR" dirty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</a:t>
            </a: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못하더라도 유효한 거래로 판단하여 </a:t>
            </a:r>
            <a:r>
              <a:rPr lang="en-US" altLang="ko-KR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Relay </a:t>
            </a: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해야함</a:t>
            </a:r>
            <a:endParaRPr lang="en-US" altLang="ko-KR" dirty="0" smtClean="0">
              <a:gradFill>
                <a:gsLst>
                  <a:gs pos="0">
                    <a:srgbClr val="444444"/>
                  </a:gs>
                  <a:gs pos="100000">
                    <a:srgbClr val="444444"/>
                  </a:gs>
                </a:gsLst>
                <a:lin ang="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2200"/>
              </a:lnSpc>
            </a:pPr>
            <a:endParaRPr lang="en-US" altLang="ko-KR" dirty="0">
              <a:gradFill>
                <a:gsLst>
                  <a:gs pos="0">
                    <a:srgbClr val="444444"/>
                  </a:gs>
                  <a:gs pos="100000">
                    <a:srgbClr val="444444"/>
                  </a:gs>
                </a:gsLst>
                <a:lin ang="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2200"/>
              </a:lnSpc>
            </a:pP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○  </a:t>
            </a:r>
            <a:r>
              <a:rPr lang="en-US" altLang="ko-KR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Full </a:t>
            </a: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노드가 </a:t>
            </a:r>
            <a:r>
              <a:rPr lang="en-US" altLang="ko-KR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Non-</a:t>
            </a:r>
            <a:r>
              <a:rPr lang="en-US" altLang="ko-KR" dirty="0" err="1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SegWit</a:t>
            </a:r>
            <a:r>
              <a:rPr lang="en-US" altLang="ko-KR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노드들로 </a:t>
            </a:r>
            <a:r>
              <a:rPr lang="en-US" altLang="ko-KR" dirty="0" err="1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Tx</a:t>
            </a: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전달 할 경우 </a:t>
            </a:r>
            <a:r>
              <a:rPr lang="en-US" altLang="ko-KR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Witness</a:t>
            </a: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제외하고 전달</a:t>
            </a:r>
            <a:r>
              <a:rPr lang="en-US" altLang="ko-KR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서명 </a:t>
            </a:r>
            <a:r>
              <a:rPr lang="en-US" altLang="ko-KR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x)</a:t>
            </a:r>
          </a:p>
          <a:p>
            <a:pPr>
              <a:lnSpc>
                <a:spcPts val="2200"/>
              </a:lnSpc>
            </a:pPr>
            <a:endParaRPr lang="en-US" altLang="ko-KR" dirty="0">
              <a:gradFill>
                <a:gsLst>
                  <a:gs pos="0">
                    <a:srgbClr val="444444"/>
                  </a:gs>
                  <a:gs pos="100000">
                    <a:srgbClr val="444444"/>
                  </a:gs>
                </a:gsLst>
                <a:lin ang="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2200"/>
              </a:lnSpc>
            </a:pP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●  </a:t>
            </a:r>
            <a:r>
              <a:rPr lang="en-US" altLang="ko-KR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Non-</a:t>
            </a:r>
            <a:r>
              <a:rPr lang="en-US" altLang="ko-KR" dirty="0" err="1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SegWit</a:t>
            </a:r>
            <a:r>
              <a:rPr lang="en-US" altLang="ko-KR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Wallet</a:t>
            </a: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이나 </a:t>
            </a:r>
            <a:r>
              <a:rPr lang="en-US" altLang="ko-KR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SPV</a:t>
            </a: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노드들은 </a:t>
            </a:r>
            <a:r>
              <a:rPr lang="en-US" altLang="ko-KR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Witness</a:t>
            </a: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 없는 </a:t>
            </a:r>
            <a:r>
              <a:rPr lang="en-US" altLang="ko-KR" dirty="0" err="1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Tx</a:t>
            </a: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받으면 거래를 완전히</a:t>
            </a:r>
            <a:endParaRPr lang="en-US" altLang="ko-KR" dirty="0" smtClean="0">
              <a:gradFill>
                <a:gsLst>
                  <a:gs pos="0">
                    <a:srgbClr val="444444"/>
                  </a:gs>
                  <a:gs pos="100000">
                    <a:srgbClr val="444444"/>
                  </a:gs>
                </a:gsLst>
                <a:lin ang="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2200"/>
              </a:lnSpc>
            </a:pPr>
            <a:r>
              <a:rPr lang="en-US" altLang="ko-KR" dirty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</a:t>
            </a: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인증할 수는 없지만 </a:t>
            </a:r>
            <a:r>
              <a:rPr lang="en-US" altLang="ko-KR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“Anyone can spend” </a:t>
            </a: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거래로 처리함</a:t>
            </a:r>
            <a:endParaRPr lang="en-US" altLang="ko-KR" dirty="0" smtClean="0">
              <a:gradFill>
                <a:gsLst>
                  <a:gs pos="0">
                    <a:srgbClr val="444444"/>
                  </a:gs>
                  <a:gs pos="100000">
                    <a:srgbClr val="444444"/>
                  </a:gs>
                </a:gsLst>
                <a:lin ang="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2200"/>
              </a:lnSpc>
            </a:pPr>
            <a:endParaRPr lang="en-US" altLang="ko-KR" dirty="0">
              <a:gradFill>
                <a:gsLst>
                  <a:gs pos="0">
                    <a:srgbClr val="444444"/>
                  </a:gs>
                  <a:gs pos="100000">
                    <a:srgbClr val="444444"/>
                  </a:gs>
                </a:gsLst>
                <a:lin ang="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2200"/>
              </a:lnSpc>
            </a:pP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○  </a:t>
            </a:r>
            <a:r>
              <a:rPr lang="en-US" altLang="ko-KR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Witness</a:t>
            </a: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 없는 </a:t>
            </a:r>
            <a:r>
              <a:rPr lang="en-US" altLang="ko-KR" dirty="0" err="1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Tx</a:t>
            </a: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는 다음과 같은 스크립트로 처리함</a:t>
            </a:r>
            <a:endParaRPr lang="en-US" altLang="ko-KR" dirty="0" smtClean="0">
              <a:gradFill>
                <a:gsLst>
                  <a:gs pos="0">
                    <a:srgbClr val="444444"/>
                  </a:gs>
                  <a:gs pos="100000">
                    <a:srgbClr val="444444"/>
                  </a:gs>
                </a:gsLst>
                <a:lin ang="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2200"/>
              </a:lnSpc>
            </a:pPr>
            <a:r>
              <a:rPr lang="en-US" altLang="ko-KR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</a:t>
            </a: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식에 따른 </a:t>
            </a:r>
            <a:r>
              <a:rPr lang="ko-KR" altLang="en-US" dirty="0" err="1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검증결과는</a:t>
            </a: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늘 </a:t>
            </a:r>
            <a:r>
              <a:rPr lang="en-US" altLang="ko-KR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True </a:t>
            </a: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이므로 </a:t>
            </a:r>
            <a:r>
              <a:rPr lang="en-US" altLang="ko-KR" dirty="0" err="1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Vaild</a:t>
            </a: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한 거래로 취급</a:t>
            </a:r>
            <a:r>
              <a:rPr lang="en-US" altLang="ko-KR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(Anyone can spend)</a:t>
            </a:r>
          </a:p>
          <a:p>
            <a:pPr>
              <a:lnSpc>
                <a:spcPts val="2200"/>
              </a:lnSpc>
            </a:pPr>
            <a:endParaRPr lang="en-US" altLang="ko-KR" dirty="0">
              <a:gradFill>
                <a:gsLst>
                  <a:gs pos="0">
                    <a:srgbClr val="444444"/>
                  </a:gs>
                  <a:gs pos="100000">
                    <a:srgbClr val="444444"/>
                  </a:gs>
                </a:gsLst>
                <a:lin ang="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2200"/>
              </a:lnSpc>
            </a:pP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●  </a:t>
            </a:r>
            <a:r>
              <a:rPr lang="en-US" altLang="ko-KR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Soft Fork</a:t>
            </a: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위해서는 지갑 주소 유형별로 모든 경우에 대해 </a:t>
            </a:r>
            <a:r>
              <a:rPr lang="en-US" altLang="ko-KR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Anyone can spend</a:t>
            </a: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 성립</a:t>
            </a:r>
            <a:endParaRPr lang="en-US" altLang="ko-KR" dirty="0" smtClean="0">
              <a:gradFill>
                <a:gsLst>
                  <a:gs pos="0">
                    <a:srgbClr val="444444"/>
                  </a:gs>
                  <a:gs pos="100000">
                    <a:srgbClr val="444444"/>
                  </a:gs>
                </a:gsLst>
                <a:lin ang="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2200"/>
              </a:lnSpc>
            </a:pPr>
            <a:r>
              <a:rPr lang="en-US" altLang="ko-KR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</a:t>
            </a: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하도록 </a:t>
            </a:r>
            <a:r>
              <a:rPr lang="en-US" altLang="ko-KR" dirty="0" err="1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scriptSig</a:t>
            </a:r>
            <a:r>
              <a:rPr lang="en-US" altLang="ko-KR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구성</a:t>
            </a:r>
            <a:r>
              <a:rPr lang="en-US" altLang="ko-KR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en-US" altLang="ko-KR" dirty="0" err="1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ScriptPubKey</a:t>
            </a: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는 기존 노드가 하는 일로 변경할 수 없음</a:t>
            </a:r>
            <a:endParaRPr lang="en-US" altLang="ko-KR" dirty="0" smtClean="0">
              <a:gradFill>
                <a:gsLst>
                  <a:gs pos="0">
                    <a:srgbClr val="444444"/>
                  </a:gs>
                  <a:gs pos="100000">
                    <a:srgbClr val="444444"/>
                  </a:gs>
                </a:gsLst>
                <a:lin ang="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2200"/>
              </a:lnSpc>
            </a:pPr>
            <a:endParaRPr lang="en-US" altLang="ko-KR" dirty="0">
              <a:gradFill>
                <a:gsLst>
                  <a:gs pos="0">
                    <a:srgbClr val="444444"/>
                  </a:gs>
                  <a:gs pos="100000">
                    <a:srgbClr val="444444"/>
                  </a:gs>
                </a:gsLst>
                <a:lin ang="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2200"/>
              </a:lnSpc>
            </a:pP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○  </a:t>
            </a:r>
            <a:r>
              <a:rPr lang="en-US" altLang="ko-KR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Anyone can spend </a:t>
            </a: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거래는 </a:t>
            </a:r>
            <a:r>
              <a:rPr lang="en-US" altLang="ko-KR" dirty="0" err="1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Non_SeqWit</a:t>
            </a:r>
            <a:r>
              <a:rPr lang="en-US" altLang="ko-KR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노드들에 참조될 뿐 </a:t>
            </a:r>
            <a:r>
              <a:rPr lang="en-US" altLang="ko-KR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Mining </a:t>
            </a: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되지는 못함</a:t>
            </a:r>
            <a:r>
              <a:rPr lang="en-US" altLang="ko-KR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>
              <a:lnSpc>
                <a:spcPts val="2200"/>
              </a:lnSpc>
            </a:pPr>
            <a:r>
              <a:rPr lang="en-US" altLang="ko-KR" dirty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</a:t>
            </a: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 거래는 </a:t>
            </a:r>
            <a:r>
              <a:rPr lang="en-US" altLang="ko-KR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Valid</a:t>
            </a: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하지만 </a:t>
            </a:r>
            <a:r>
              <a:rPr lang="en-US" altLang="ko-KR" dirty="0" err="1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Non_standard</a:t>
            </a: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이므로 </a:t>
            </a:r>
            <a:r>
              <a:rPr lang="en-US" altLang="ko-KR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Miner</a:t>
            </a: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들이 블록에 포함시키지 않음</a:t>
            </a:r>
            <a:r>
              <a:rPr lang="en-US" altLang="ko-KR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>
              <a:lnSpc>
                <a:spcPts val="2200"/>
              </a:lnSpc>
            </a:pPr>
            <a:endParaRPr lang="en-US" altLang="ko-KR" dirty="0">
              <a:gradFill>
                <a:gsLst>
                  <a:gs pos="0">
                    <a:srgbClr val="444444"/>
                  </a:gs>
                  <a:gs pos="100000">
                    <a:srgbClr val="444444"/>
                  </a:gs>
                </a:gsLst>
                <a:lin ang="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9811" y="3631800"/>
            <a:ext cx="3057525" cy="54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04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Transaction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23949" y="1027218"/>
            <a:ext cx="726532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400" b="1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12. Base32 </a:t>
            </a:r>
            <a:r>
              <a:rPr lang="ko-KR" altLang="en-US" sz="2400" b="1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주소</a:t>
            </a:r>
            <a:r>
              <a:rPr lang="en-US" altLang="ko-KR" sz="2400" b="1" dirty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2400" b="1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(Bech32 </a:t>
            </a:r>
            <a:r>
              <a:rPr lang="ko-KR" altLang="en-US" sz="2400" b="1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주소</a:t>
            </a:r>
            <a:r>
              <a:rPr lang="en-US" altLang="ko-KR" sz="2400" b="1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 : Bip-173</a:t>
            </a:r>
            <a:endParaRPr lang="ko-KR" altLang="en-US" sz="2400" b="1" dirty="0">
              <a:gradFill>
                <a:gsLst>
                  <a:gs pos="0">
                    <a:srgbClr val="444444"/>
                  </a:gs>
                  <a:gs pos="100000">
                    <a:srgbClr val="444444"/>
                  </a:gs>
                </a:gsLst>
                <a:lin ang="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smtClean="0"/>
              <a:t>- </a:t>
            </a:r>
            <a:fld id="{187A0DEC-5E42-4488-A412-E6F2AD96E3A2}" type="slidenum">
              <a:rPr lang="ko-KR" altLang="en-US" smtClean="0"/>
              <a:pPr/>
              <a:t>31</a:t>
            </a:fld>
            <a:r>
              <a:rPr lang="ko-KR" altLang="en-US" smtClean="0"/>
              <a:t> </a:t>
            </a:r>
            <a:r>
              <a:rPr lang="en-US" altLang="ko-KR" smtClean="0"/>
              <a:t>-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78307" y="1635568"/>
            <a:ext cx="8466187" cy="42319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2200"/>
              </a:lnSpc>
            </a:pP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●  </a:t>
            </a:r>
            <a:r>
              <a:rPr lang="en-US" altLang="ko-KR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Pieter </a:t>
            </a:r>
            <a:r>
              <a:rPr lang="en-US" altLang="ko-KR" dirty="0" err="1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Wuille</a:t>
            </a: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박사가 제안한 새로운 주소 체계</a:t>
            </a:r>
            <a:endParaRPr lang="en-US" altLang="ko-KR" dirty="0" smtClean="0">
              <a:gradFill>
                <a:gsLst>
                  <a:gs pos="0">
                    <a:srgbClr val="444444"/>
                  </a:gs>
                  <a:gs pos="100000">
                    <a:srgbClr val="444444"/>
                  </a:gs>
                </a:gsLst>
                <a:lin ang="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2200"/>
              </a:lnSpc>
            </a:pPr>
            <a:endParaRPr lang="en-US" altLang="ko-KR" dirty="0">
              <a:gradFill>
                <a:gsLst>
                  <a:gs pos="0">
                    <a:srgbClr val="444444"/>
                  </a:gs>
                  <a:gs pos="100000">
                    <a:srgbClr val="444444"/>
                  </a:gs>
                </a:gsLst>
                <a:lin ang="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2200"/>
              </a:lnSpc>
            </a:pP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○  기존의 </a:t>
            </a:r>
            <a:r>
              <a:rPr lang="en-US" altLang="ko-KR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Base58Check </a:t>
            </a:r>
            <a:r>
              <a:rPr lang="ko-KR" altLang="en-US" dirty="0" err="1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인코딩</a:t>
            </a: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방식에서의 문제점을 보안한 </a:t>
            </a:r>
            <a:r>
              <a:rPr lang="en-US" altLang="ko-KR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Bech32 </a:t>
            </a:r>
            <a:r>
              <a:rPr lang="ko-KR" altLang="en-US" dirty="0" err="1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인코딩</a:t>
            </a: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방식을 제안</a:t>
            </a:r>
            <a:endParaRPr lang="en-US" altLang="ko-KR" dirty="0" smtClean="0">
              <a:gradFill>
                <a:gsLst>
                  <a:gs pos="0">
                    <a:srgbClr val="444444"/>
                  </a:gs>
                  <a:gs pos="100000">
                    <a:srgbClr val="444444"/>
                  </a:gs>
                </a:gsLst>
                <a:lin ang="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2200"/>
              </a:lnSpc>
            </a:pPr>
            <a:r>
              <a:rPr lang="en-US" altLang="ko-KR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	- Base58</a:t>
            </a: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은</a:t>
            </a:r>
            <a:r>
              <a:rPr lang="en-US" altLang="ko-KR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</a:t>
            </a: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영어 및 숫자 모드를 사용 불가 </a:t>
            </a:r>
            <a:r>
              <a:rPr lang="en-US" altLang="ko-KR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-&gt; QR </a:t>
            </a: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코드에 많은 공간이 필요</a:t>
            </a:r>
            <a:endParaRPr lang="en-US" altLang="ko-KR" dirty="0" smtClean="0">
              <a:gradFill>
                <a:gsLst>
                  <a:gs pos="0">
                    <a:srgbClr val="444444"/>
                  </a:gs>
                  <a:gs pos="100000">
                    <a:srgbClr val="444444"/>
                  </a:gs>
                </a:gsLst>
                <a:lin ang="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2200"/>
              </a:lnSpc>
            </a:pPr>
            <a:r>
              <a:rPr lang="en-US" altLang="ko-KR" dirty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	</a:t>
            </a:r>
            <a:r>
              <a:rPr lang="en-US" altLang="ko-KR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Base58</a:t>
            </a: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은</a:t>
            </a:r>
            <a:r>
              <a:rPr lang="en-US" altLang="ko-KR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다양한 경우의 수로 인해 여러가지 불편한 점을 야기</a:t>
            </a:r>
            <a:endParaRPr lang="en-US" altLang="ko-KR" dirty="0" smtClean="0">
              <a:gradFill>
                <a:gsLst>
                  <a:gs pos="0">
                    <a:srgbClr val="444444"/>
                  </a:gs>
                  <a:gs pos="100000">
                    <a:srgbClr val="444444"/>
                  </a:gs>
                </a:gsLst>
                <a:lin ang="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2200"/>
              </a:lnSpc>
            </a:pPr>
            <a:r>
              <a:rPr lang="en-US" altLang="ko-KR" dirty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	</a:t>
            </a:r>
            <a:r>
              <a:rPr lang="en-US" altLang="ko-KR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Base58</a:t>
            </a: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은</a:t>
            </a:r>
            <a:r>
              <a:rPr lang="en-US" altLang="ko-KR" dirty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Bech32</a:t>
            </a: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 비해 오류 검출 능력이 떨어짐</a:t>
            </a:r>
            <a:endParaRPr lang="en-US" altLang="ko-KR" dirty="0" smtClean="0">
              <a:gradFill>
                <a:gsLst>
                  <a:gs pos="0">
                    <a:srgbClr val="444444"/>
                  </a:gs>
                  <a:gs pos="100000">
                    <a:srgbClr val="444444"/>
                  </a:gs>
                </a:gsLst>
                <a:lin ang="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2200"/>
              </a:lnSpc>
            </a:pPr>
            <a:r>
              <a:rPr lang="en-US" altLang="ko-KR" dirty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	</a:t>
            </a:r>
            <a:r>
              <a:rPr lang="en-US" altLang="ko-KR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Base58</a:t>
            </a: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</a:t>
            </a:r>
            <a:r>
              <a:rPr lang="ko-KR" altLang="en-US" dirty="0" err="1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디코딩은</a:t>
            </a: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복잡하고 상대적으로 느립니다</a:t>
            </a:r>
            <a:r>
              <a:rPr lang="en-US" altLang="ko-KR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>
              <a:lnSpc>
                <a:spcPts val="2200"/>
              </a:lnSpc>
            </a:pPr>
            <a:endParaRPr lang="en-US" altLang="ko-KR" dirty="0">
              <a:gradFill>
                <a:gsLst>
                  <a:gs pos="0">
                    <a:srgbClr val="444444"/>
                  </a:gs>
                  <a:gs pos="100000">
                    <a:srgbClr val="444444"/>
                  </a:gs>
                </a:gsLst>
                <a:lin ang="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2200"/>
              </a:lnSpc>
            </a:pP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●  </a:t>
            </a:r>
            <a:r>
              <a:rPr lang="en-US" altLang="ko-KR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Bech32 </a:t>
            </a: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주소는 </a:t>
            </a:r>
            <a:r>
              <a:rPr lang="en-US" altLang="ko-KR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90 character </a:t>
            </a: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까지 가능하고</a:t>
            </a:r>
            <a:r>
              <a:rPr lang="en-US" altLang="ko-KR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en-US" altLang="ko-KR" dirty="0" err="1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hrp</a:t>
            </a:r>
            <a:r>
              <a:rPr lang="en-US" altLang="ko-KR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임의 문자열</a:t>
            </a:r>
            <a:r>
              <a:rPr lang="en-US" altLang="ko-KR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와 </a:t>
            </a:r>
            <a:r>
              <a:rPr lang="en-US" altLang="ko-KR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separator</a:t>
            </a:r>
          </a:p>
          <a:p>
            <a:pPr>
              <a:lnSpc>
                <a:spcPts val="2200"/>
              </a:lnSpc>
            </a:pPr>
            <a:r>
              <a:rPr lang="en-US" altLang="ko-KR" dirty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data part</a:t>
            </a: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 구성</a:t>
            </a:r>
            <a:endParaRPr lang="en-US" altLang="ko-KR" dirty="0" smtClean="0">
              <a:gradFill>
                <a:gsLst>
                  <a:gs pos="0">
                    <a:srgbClr val="444444"/>
                  </a:gs>
                  <a:gs pos="100000">
                    <a:srgbClr val="444444"/>
                  </a:gs>
                </a:gsLst>
                <a:lin ang="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2200"/>
              </a:lnSpc>
            </a:pPr>
            <a:endParaRPr lang="en-US" altLang="ko-KR" dirty="0">
              <a:gradFill>
                <a:gsLst>
                  <a:gs pos="0">
                    <a:srgbClr val="444444"/>
                  </a:gs>
                  <a:gs pos="100000">
                    <a:srgbClr val="444444"/>
                  </a:gs>
                </a:gsLst>
                <a:lin ang="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2200"/>
              </a:lnSpc>
            </a:pP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○  </a:t>
            </a:r>
            <a:r>
              <a:rPr lang="en-US" altLang="ko-KR" dirty="0" err="1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Segwit</a:t>
            </a:r>
            <a:r>
              <a:rPr lang="en-US" altLang="ko-KR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주소 형식은</a:t>
            </a:r>
            <a:r>
              <a:rPr lang="en-US" altLang="ko-KR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en-US" altLang="ko-KR" dirty="0" err="1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hrp</a:t>
            </a:r>
            <a:r>
              <a:rPr lang="en-US" altLang="ko-KR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= ‘</a:t>
            </a:r>
            <a:r>
              <a:rPr lang="en-US" altLang="ko-KR" dirty="0" err="1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bc</a:t>
            </a:r>
            <a:r>
              <a:rPr lang="en-US" altLang="ko-KR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’ (</a:t>
            </a:r>
            <a:r>
              <a:rPr lang="en-US" altLang="ko-KR" dirty="0" err="1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mainnet</a:t>
            </a:r>
            <a:r>
              <a:rPr lang="en-US" altLang="ko-KR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), ‘</a:t>
            </a:r>
            <a:r>
              <a:rPr lang="en-US" altLang="ko-KR" dirty="0" err="1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tc</a:t>
            </a:r>
            <a:r>
              <a:rPr lang="en-US" altLang="ko-KR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’(</a:t>
            </a:r>
            <a:r>
              <a:rPr lang="en-US" altLang="ko-KR" dirty="0" err="1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testnet</a:t>
            </a:r>
            <a:r>
              <a:rPr lang="en-US" altLang="ko-KR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사용</a:t>
            </a:r>
            <a:endParaRPr lang="en-US" altLang="ko-KR" dirty="0" smtClean="0">
              <a:gradFill>
                <a:gsLst>
                  <a:gs pos="0">
                    <a:srgbClr val="444444"/>
                  </a:gs>
                  <a:gs pos="100000">
                    <a:srgbClr val="444444"/>
                  </a:gs>
                </a:gsLst>
                <a:lin ang="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2200"/>
              </a:lnSpc>
            </a:pPr>
            <a:r>
              <a:rPr lang="en-US" altLang="ko-KR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Witness</a:t>
            </a:r>
            <a:r>
              <a:rPr lang="ko-KR" altLang="en-US" dirty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버전과</a:t>
            </a:r>
            <a:r>
              <a:rPr lang="en-US" altLang="ko-KR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Witness </a:t>
            </a:r>
            <a:r>
              <a:rPr lang="en-US" altLang="ko-KR" dirty="0" err="1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progra</a:t>
            </a: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사용</a:t>
            </a:r>
            <a:endParaRPr lang="en-US" altLang="ko-KR" dirty="0">
              <a:gradFill>
                <a:gsLst>
                  <a:gs pos="0">
                    <a:srgbClr val="444444"/>
                  </a:gs>
                  <a:gs pos="100000">
                    <a:srgbClr val="444444"/>
                  </a:gs>
                </a:gsLst>
                <a:lin ang="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2200"/>
              </a:lnSpc>
            </a:pPr>
            <a:endParaRPr lang="en-US" altLang="ko-KR" dirty="0" smtClean="0">
              <a:gradFill>
                <a:gsLst>
                  <a:gs pos="0">
                    <a:srgbClr val="444444"/>
                  </a:gs>
                  <a:gs pos="100000">
                    <a:srgbClr val="444444"/>
                  </a:gs>
                </a:gsLst>
                <a:lin ang="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2200"/>
              </a:lnSpc>
            </a:pP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● </a:t>
            </a:r>
            <a:r>
              <a:rPr lang="en-US" altLang="ko-KR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Witness program</a:t>
            </a: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은 </a:t>
            </a:r>
            <a:r>
              <a:rPr lang="en-US" altLang="ko-KR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160</a:t>
            </a: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비트의 공개키 해시 값임</a:t>
            </a:r>
            <a:r>
              <a:rPr lang="en-US" altLang="ko-KR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en-US" altLang="ko-KR" dirty="0">
              <a:gradFill>
                <a:gsLst>
                  <a:gs pos="0">
                    <a:srgbClr val="444444"/>
                  </a:gs>
                  <a:gs pos="100000">
                    <a:srgbClr val="444444"/>
                  </a:gs>
                </a:gsLst>
                <a:lin ang="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8088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Mining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055149" y="1009417"/>
            <a:ext cx="4869353" cy="13542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4000" b="1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Part 4</a:t>
            </a:r>
          </a:p>
          <a:p>
            <a:pPr algn="ctr"/>
            <a:endParaRPr lang="en-US" altLang="ko-KR" sz="2400" b="1" dirty="0">
              <a:gradFill>
                <a:gsLst>
                  <a:gs pos="0">
                    <a:srgbClr val="444444"/>
                  </a:gs>
                  <a:gs pos="100000">
                    <a:srgbClr val="444444"/>
                  </a:gs>
                </a:gsLst>
                <a:lin ang="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en-US" altLang="ko-KR" sz="2400" b="1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Bitcoin Mining ?</a:t>
            </a:r>
            <a:endParaRPr lang="en-US" altLang="ko-KR" sz="4000" b="1" dirty="0">
              <a:gradFill>
                <a:gsLst>
                  <a:gs pos="0">
                    <a:srgbClr val="444444"/>
                  </a:gs>
                  <a:gs pos="100000">
                    <a:srgbClr val="444444"/>
                  </a:gs>
                </a:gsLst>
                <a:lin ang="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smtClean="0"/>
              <a:t>- </a:t>
            </a:r>
            <a:fld id="{187A0DEC-5E42-4488-A412-E6F2AD96E3A2}" type="slidenum">
              <a:rPr lang="ko-KR" altLang="en-US" smtClean="0"/>
              <a:pPr/>
              <a:t>32</a:t>
            </a:fld>
            <a:r>
              <a:rPr lang="ko-KR" altLang="en-US" smtClean="0"/>
              <a:t> </a:t>
            </a:r>
            <a:r>
              <a:rPr lang="en-US" altLang="ko-KR" smtClean="0"/>
              <a:t>-</a:t>
            </a:r>
            <a:endParaRPr lang="ko-KR" altLang="en-US" dirty="0"/>
          </a:p>
        </p:txBody>
      </p:sp>
      <p:pic>
        <p:nvPicPr>
          <p:cNvPr id="4" name="Picture 2" descr="Miningì ëí ì´ë¯¸ì§ ê²ìê²°ê³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9498" y="2863528"/>
            <a:ext cx="4675408" cy="2922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4620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Mining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90946" y="994742"/>
            <a:ext cx="659199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400" b="1" dirty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r>
              <a:rPr lang="en-US" altLang="ko-KR" sz="2400" b="1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2400" b="1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블록의 버전 </a:t>
            </a:r>
            <a:r>
              <a:rPr lang="en-US" altLang="ko-KR" sz="2400" b="1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Version (BIP-9)</a:t>
            </a:r>
            <a:endParaRPr lang="ko-KR" altLang="en-US" sz="2400" b="1" dirty="0">
              <a:gradFill>
                <a:gsLst>
                  <a:gs pos="0">
                    <a:srgbClr val="444444"/>
                  </a:gs>
                  <a:gs pos="100000">
                    <a:srgbClr val="444444"/>
                  </a:gs>
                </a:gsLst>
                <a:lin ang="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smtClean="0"/>
              <a:t>- </a:t>
            </a:r>
            <a:fld id="{187A0DEC-5E42-4488-A412-E6F2AD96E3A2}" type="slidenum">
              <a:rPr lang="ko-KR" altLang="en-US" smtClean="0"/>
              <a:pPr/>
              <a:t>33</a:t>
            </a:fld>
            <a:r>
              <a:rPr lang="ko-KR" altLang="en-US" smtClean="0"/>
              <a:t> </a:t>
            </a:r>
            <a:r>
              <a:rPr lang="en-US" altLang="ko-KR" smtClean="0"/>
              <a:t>-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69833" y="1519486"/>
            <a:ext cx="8204334" cy="310341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2200"/>
              </a:lnSpc>
            </a:pP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●  </a:t>
            </a:r>
            <a:r>
              <a:rPr lang="en-US" altLang="ko-KR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Soft Fork</a:t>
            </a: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 진행 중에 </a:t>
            </a:r>
            <a:r>
              <a:rPr lang="en-US" altLang="ko-KR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Miner</a:t>
            </a: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들이 해당 기능을 지원 할 수 있는지 </a:t>
            </a:r>
            <a:r>
              <a:rPr lang="en-US" altLang="ko-KR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Version</a:t>
            </a: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 표시 권고</a:t>
            </a:r>
            <a:endParaRPr lang="en-US" altLang="ko-KR" dirty="0" smtClean="0">
              <a:gradFill>
                <a:gsLst>
                  <a:gs pos="0">
                    <a:srgbClr val="444444"/>
                  </a:gs>
                  <a:gs pos="100000">
                    <a:srgbClr val="444444"/>
                  </a:gs>
                </a:gsLst>
                <a:lin ang="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2200"/>
              </a:lnSpc>
            </a:pPr>
            <a:endParaRPr lang="en-US" altLang="ko-KR" dirty="0">
              <a:gradFill>
                <a:gsLst>
                  <a:gs pos="0">
                    <a:srgbClr val="444444"/>
                  </a:gs>
                  <a:gs pos="100000">
                    <a:srgbClr val="444444"/>
                  </a:gs>
                </a:gsLst>
                <a:lin ang="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2200"/>
              </a:lnSpc>
            </a:pP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○  </a:t>
            </a:r>
            <a:r>
              <a:rPr lang="en-US" altLang="ko-KR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32bit Version</a:t>
            </a: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처음 </a:t>
            </a:r>
            <a:r>
              <a:rPr lang="en-US" altLang="ko-KR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비트는 </a:t>
            </a:r>
            <a:r>
              <a:rPr lang="en-US" altLang="ko-KR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001</a:t>
            </a: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 시작</a:t>
            </a:r>
            <a:r>
              <a:rPr lang="en-US" altLang="ko-KR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나머지 </a:t>
            </a:r>
            <a:r>
              <a:rPr lang="en-US" altLang="ko-KR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29</a:t>
            </a: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 비트는 </a:t>
            </a:r>
            <a:r>
              <a:rPr lang="en-US" altLang="ko-KR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Soft Fork</a:t>
            </a: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</a:t>
            </a:r>
            <a:endParaRPr lang="en-US" altLang="ko-KR" dirty="0" smtClean="0">
              <a:gradFill>
                <a:gsLst>
                  <a:gs pos="0">
                    <a:srgbClr val="444444"/>
                  </a:gs>
                  <a:gs pos="100000">
                    <a:srgbClr val="444444"/>
                  </a:gs>
                </a:gsLst>
                <a:lin ang="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2200"/>
              </a:lnSpc>
            </a:pPr>
            <a:r>
              <a:rPr lang="en-US" altLang="ko-KR" dirty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</a:t>
            </a: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진행될 때 해당 </a:t>
            </a:r>
            <a:r>
              <a:rPr lang="en-US" altLang="ko-KR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bit</a:t>
            </a: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세팅</a:t>
            </a:r>
            <a:r>
              <a:rPr lang="en-US" altLang="ko-KR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en-US" altLang="ko-KR" dirty="0" err="1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SegWit</a:t>
            </a: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경우 비트 </a:t>
            </a:r>
            <a:r>
              <a:rPr lang="en-US" altLang="ko-KR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이므로 </a:t>
            </a:r>
            <a:r>
              <a:rPr lang="en-US" altLang="ko-KR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version = 0x20000002</a:t>
            </a:r>
          </a:p>
          <a:p>
            <a:pPr>
              <a:lnSpc>
                <a:spcPts val="2200"/>
              </a:lnSpc>
            </a:pPr>
            <a:endParaRPr lang="en-US" altLang="ko-KR" b="1" dirty="0">
              <a:gradFill>
                <a:gsLst>
                  <a:gs pos="0">
                    <a:srgbClr val="444444"/>
                  </a:gs>
                  <a:gs pos="100000">
                    <a:srgbClr val="444444"/>
                  </a:gs>
                </a:gsLst>
                <a:lin ang="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2200"/>
              </a:lnSpc>
            </a:pP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●  특정 비트가 세팅 된 블록의 개수를 파악하면</a:t>
            </a:r>
            <a:r>
              <a:rPr lang="en-US" altLang="ko-KR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Soft Fork</a:t>
            </a: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지원하는 </a:t>
            </a:r>
            <a:r>
              <a:rPr lang="en-US" altLang="ko-KR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Miner</a:t>
            </a: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수를</a:t>
            </a:r>
            <a:endParaRPr lang="en-US" altLang="ko-KR" dirty="0" smtClean="0">
              <a:gradFill>
                <a:gsLst>
                  <a:gs pos="0">
                    <a:srgbClr val="444444"/>
                  </a:gs>
                  <a:gs pos="100000">
                    <a:srgbClr val="444444"/>
                  </a:gs>
                </a:gsLst>
                <a:lin ang="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2200"/>
              </a:lnSpc>
            </a:pPr>
            <a:r>
              <a:rPr lang="en-US" altLang="ko-KR" dirty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</a:t>
            </a: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파악 가능하며</a:t>
            </a:r>
            <a:r>
              <a:rPr lang="en-US" altLang="ko-KR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동시에 </a:t>
            </a:r>
            <a:r>
              <a:rPr lang="en-US" altLang="ko-KR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29</a:t>
            </a: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개의 </a:t>
            </a:r>
            <a:r>
              <a:rPr lang="en-US" altLang="ko-KR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Soft Fork </a:t>
            </a: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진행 가능</a:t>
            </a:r>
            <a:r>
              <a:rPr lang="en-US" altLang="ko-KR" dirty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-&gt; </a:t>
            </a: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나머지가 </a:t>
            </a:r>
            <a:r>
              <a:rPr lang="en-US" altLang="ko-KR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29</a:t>
            </a: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비트임으로</a:t>
            </a:r>
            <a:endParaRPr lang="en-US" altLang="ko-KR" dirty="0" smtClean="0">
              <a:gradFill>
                <a:gsLst>
                  <a:gs pos="0">
                    <a:srgbClr val="444444"/>
                  </a:gs>
                  <a:gs pos="100000">
                    <a:srgbClr val="444444"/>
                  </a:gs>
                </a:gsLst>
                <a:lin ang="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2200"/>
              </a:lnSpc>
            </a:pPr>
            <a:endParaRPr lang="en-US" altLang="ko-KR" dirty="0">
              <a:gradFill>
                <a:gsLst>
                  <a:gs pos="0">
                    <a:srgbClr val="444444"/>
                  </a:gs>
                  <a:gs pos="100000">
                    <a:srgbClr val="444444"/>
                  </a:gs>
                </a:gsLst>
                <a:lin ang="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2200"/>
              </a:lnSpc>
            </a:pP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○  현재는 </a:t>
            </a:r>
            <a:r>
              <a:rPr lang="en-US" altLang="ko-KR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Soft Fork</a:t>
            </a: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 없는 </a:t>
            </a:r>
            <a:r>
              <a:rPr lang="en-US" altLang="ko-KR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0x20000000</a:t>
            </a: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으로 </a:t>
            </a:r>
            <a:r>
              <a:rPr lang="en-US" altLang="ko-KR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Mining</a:t>
            </a: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되고 있음</a:t>
            </a:r>
            <a:endParaRPr lang="en-US" altLang="ko-KR" dirty="0" smtClean="0">
              <a:gradFill>
                <a:gsLst>
                  <a:gs pos="0">
                    <a:srgbClr val="444444"/>
                  </a:gs>
                  <a:gs pos="100000">
                    <a:srgbClr val="444444"/>
                  </a:gs>
                </a:gsLst>
                <a:lin ang="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2200"/>
              </a:lnSpc>
            </a:pPr>
            <a:endParaRPr lang="en-US" altLang="ko-KR" dirty="0">
              <a:gradFill>
                <a:gsLst>
                  <a:gs pos="0">
                    <a:srgbClr val="444444"/>
                  </a:gs>
                  <a:gs pos="100000">
                    <a:srgbClr val="444444"/>
                  </a:gs>
                </a:gsLst>
                <a:lin ang="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2200"/>
              </a:lnSpc>
            </a:pPr>
            <a:endParaRPr lang="ko-KR" altLang="en-US" dirty="0">
              <a:gradFill>
                <a:gsLst>
                  <a:gs pos="0">
                    <a:srgbClr val="444444"/>
                  </a:gs>
                  <a:gs pos="100000">
                    <a:srgbClr val="444444"/>
                  </a:gs>
                </a:gsLst>
                <a:lin ang="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3166" y="4041009"/>
            <a:ext cx="4333269" cy="2752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811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Mining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90946" y="994742"/>
            <a:ext cx="659199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400" b="1" dirty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r>
              <a:rPr lang="en-US" altLang="ko-KR" sz="2400" b="1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2400" b="1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해시 난이도 </a:t>
            </a:r>
            <a:r>
              <a:rPr lang="en-US" altLang="ko-KR" sz="2400" b="1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en-US" altLang="ko-KR" sz="2400" b="1" dirty="0" err="1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nBits</a:t>
            </a:r>
            <a:r>
              <a:rPr lang="en-US" altLang="ko-KR" sz="2400" b="1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(Target Bits) &amp; Difficulty</a:t>
            </a:r>
            <a:endParaRPr lang="ko-KR" altLang="en-US" sz="2400" b="1" dirty="0">
              <a:gradFill>
                <a:gsLst>
                  <a:gs pos="0">
                    <a:srgbClr val="444444"/>
                  </a:gs>
                  <a:gs pos="100000">
                    <a:srgbClr val="444444"/>
                  </a:gs>
                </a:gsLst>
                <a:lin ang="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smtClean="0"/>
              <a:t>- </a:t>
            </a:r>
            <a:fld id="{187A0DEC-5E42-4488-A412-E6F2AD96E3A2}" type="slidenum">
              <a:rPr lang="ko-KR" altLang="en-US" smtClean="0"/>
              <a:pPr/>
              <a:t>34</a:t>
            </a:fld>
            <a:r>
              <a:rPr lang="ko-KR" altLang="en-US" smtClean="0"/>
              <a:t> </a:t>
            </a:r>
            <a:r>
              <a:rPr lang="en-US" altLang="ko-KR" smtClean="0"/>
              <a:t>-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69833" y="1519486"/>
            <a:ext cx="8204334" cy="39497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2200"/>
              </a:lnSpc>
            </a:pP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●  헤더의 해시 값은 </a:t>
            </a:r>
            <a:r>
              <a:rPr lang="en-US" altLang="ko-KR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Target Bits </a:t>
            </a: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보다 작아야 한다</a:t>
            </a:r>
            <a:r>
              <a:rPr lang="en-US" altLang="ko-KR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상한 값을 의미</a:t>
            </a:r>
            <a:endParaRPr lang="en-US" altLang="ko-KR" dirty="0" smtClean="0">
              <a:gradFill>
                <a:gsLst>
                  <a:gs pos="0">
                    <a:srgbClr val="444444"/>
                  </a:gs>
                  <a:gs pos="100000">
                    <a:srgbClr val="444444"/>
                  </a:gs>
                </a:gsLst>
                <a:lin ang="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2200"/>
              </a:lnSpc>
            </a:pPr>
            <a:endParaRPr lang="en-US" altLang="ko-KR" dirty="0">
              <a:gradFill>
                <a:gsLst>
                  <a:gs pos="0">
                    <a:srgbClr val="444444"/>
                  </a:gs>
                  <a:gs pos="100000">
                    <a:srgbClr val="444444"/>
                  </a:gs>
                </a:gsLst>
                <a:lin ang="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2200"/>
              </a:lnSpc>
            </a:pP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○  </a:t>
            </a:r>
            <a:r>
              <a:rPr lang="en-US" altLang="ko-KR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Compact </a:t>
            </a: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형식</a:t>
            </a:r>
            <a:r>
              <a:rPr lang="en-US" altLang="ko-KR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첫 </a:t>
            </a:r>
            <a:r>
              <a:rPr lang="en-US" altLang="ko-KR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2byte</a:t>
            </a: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는 길이를 나타내고</a:t>
            </a:r>
            <a:r>
              <a:rPr lang="en-US" altLang="ko-KR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다음 </a:t>
            </a:r>
            <a:r>
              <a:rPr lang="en-US" altLang="ko-KR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3byte</a:t>
            </a: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는 </a:t>
            </a:r>
            <a:r>
              <a:rPr lang="en-US" altLang="ko-KR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coefficient</a:t>
            </a: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의미</a:t>
            </a:r>
            <a:endParaRPr lang="en-US" altLang="ko-KR" dirty="0" smtClean="0">
              <a:gradFill>
                <a:gsLst>
                  <a:gs pos="0">
                    <a:srgbClr val="444444"/>
                  </a:gs>
                  <a:gs pos="100000">
                    <a:srgbClr val="444444"/>
                  </a:gs>
                </a:gsLst>
                <a:lin ang="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2200"/>
              </a:lnSpc>
            </a:pPr>
            <a:endParaRPr lang="en-US" altLang="ko-KR" b="1" dirty="0">
              <a:gradFill>
                <a:gsLst>
                  <a:gs pos="0">
                    <a:srgbClr val="444444"/>
                  </a:gs>
                  <a:gs pos="100000">
                    <a:srgbClr val="444444"/>
                  </a:gs>
                </a:gsLst>
                <a:lin ang="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2200"/>
              </a:lnSpc>
            </a:pP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●  </a:t>
            </a:r>
            <a:r>
              <a:rPr lang="en-US" altLang="ko-KR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Compact </a:t>
            </a: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형식의 </a:t>
            </a:r>
            <a:r>
              <a:rPr lang="en-US" altLang="ko-KR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Target Bits</a:t>
            </a: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는 아래</a:t>
            </a:r>
            <a:r>
              <a:rPr lang="en-US" altLang="ko-KR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(1)</a:t>
            </a: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공식으로 </a:t>
            </a:r>
            <a:r>
              <a:rPr lang="en-US" altLang="ko-KR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Normal </a:t>
            </a: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형식으로 변환 가능</a:t>
            </a:r>
            <a:endParaRPr lang="en-US" altLang="ko-KR" dirty="0" smtClean="0">
              <a:gradFill>
                <a:gsLst>
                  <a:gs pos="0">
                    <a:srgbClr val="444444"/>
                  </a:gs>
                  <a:gs pos="100000">
                    <a:srgbClr val="444444"/>
                  </a:gs>
                </a:gsLst>
                <a:lin ang="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2200"/>
              </a:lnSpc>
            </a:pPr>
            <a:endParaRPr lang="en-US" altLang="ko-KR" dirty="0">
              <a:gradFill>
                <a:gsLst>
                  <a:gs pos="0">
                    <a:srgbClr val="444444"/>
                  </a:gs>
                  <a:gs pos="100000">
                    <a:srgbClr val="444444"/>
                  </a:gs>
                </a:gsLst>
                <a:lin ang="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2200"/>
              </a:lnSpc>
            </a:pP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○  </a:t>
            </a:r>
            <a:r>
              <a:rPr lang="en-US" altLang="ko-KR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Difficulty</a:t>
            </a: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는 </a:t>
            </a:r>
            <a:r>
              <a:rPr lang="en-US" altLang="ko-KR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Genesis </a:t>
            </a: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블록 대비 현재의 난이도가 얼마나 어려운지 측정한 척도</a:t>
            </a:r>
            <a:r>
              <a:rPr lang="en-US" altLang="ko-KR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(2)</a:t>
            </a: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식</a:t>
            </a:r>
            <a:endParaRPr lang="en-US" altLang="ko-KR" dirty="0" smtClean="0">
              <a:gradFill>
                <a:gsLst>
                  <a:gs pos="0">
                    <a:srgbClr val="444444"/>
                  </a:gs>
                  <a:gs pos="100000">
                    <a:srgbClr val="444444"/>
                  </a:gs>
                </a:gsLst>
                <a:lin ang="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2200"/>
              </a:lnSpc>
            </a:pPr>
            <a:endParaRPr lang="en-US" altLang="ko-KR" dirty="0" smtClean="0">
              <a:gradFill>
                <a:gsLst>
                  <a:gs pos="0">
                    <a:srgbClr val="444444"/>
                  </a:gs>
                  <a:gs pos="100000">
                    <a:srgbClr val="444444"/>
                  </a:gs>
                </a:gsLst>
                <a:lin ang="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2200"/>
              </a:lnSpc>
            </a:pPr>
            <a:r>
              <a:rPr lang="ko-KR" altLang="en-US" dirty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●</a:t>
            </a: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Target Bits</a:t>
            </a: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는 </a:t>
            </a:r>
            <a:r>
              <a:rPr lang="en-US" altLang="ko-KR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Miner</a:t>
            </a: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 제시</a:t>
            </a:r>
            <a:r>
              <a:rPr lang="en-US" altLang="ko-KR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Full Node </a:t>
            </a: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검증 방식으로 운영</a:t>
            </a:r>
            <a:endParaRPr lang="en-US" altLang="ko-KR" dirty="0" smtClean="0">
              <a:gradFill>
                <a:gsLst>
                  <a:gs pos="0">
                    <a:srgbClr val="444444"/>
                  </a:gs>
                  <a:gs pos="100000">
                    <a:srgbClr val="444444"/>
                  </a:gs>
                </a:gsLst>
                <a:lin ang="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2200"/>
              </a:lnSpc>
            </a:pPr>
            <a:r>
              <a:rPr lang="en-US" altLang="ko-KR" dirty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Target Bits</a:t>
            </a: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제시가 잘못 되거나</a:t>
            </a:r>
            <a:r>
              <a:rPr lang="en-US" altLang="ko-KR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헤더의 해시 값보다 높을 경우 </a:t>
            </a:r>
            <a:r>
              <a:rPr lang="en-US" altLang="ko-KR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Full Node</a:t>
            </a: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 </a:t>
            </a:r>
            <a:r>
              <a:rPr lang="en-US" altLang="ko-KR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Reject</a:t>
            </a:r>
            <a:endParaRPr lang="en-US" altLang="ko-KR" dirty="0">
              <a:gradFill>
                <a:gsLst>
                  <a:gs pos="0">
                    <a:srgbClr val="444444"/>
                  </a:gs>
                  <a:gs pos="100000">
                    <a:srgbClr val="444444"/>
                  </a:gs>
                </a:gsLst>
                <a:lin ang="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2200"/>
              </a:lnSpc>
            </a:pPr>
            <a:endParaRPr lang="en-US" altLang="ko-KR" dirty="0">
              <a:gradFill>
                <a:gsLst>
                  <a:gs pos="0">
                    <a:srgbClr val="444444"/>
                  </a:gs>
                  <a:gs pos="100000">
                    <a:srgbClr val="444444"/>
                  </a:gs>
                </a:gsLst>
                <a:lin ang="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2200"/>
              </a:lnSpc>
            </a:pPr>
            <a:r>
              <a:rPr lang="en-US" altLang="ko-KR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</a:t>
            </a:r>
          </a:p>
          <a:p>
            <a:pPr>
              <a:lnSpc>
                <a:spcPts val="2200"/>
              </a:lnSpc>
            </a:pPr>
            <a:endParaRPr lang="en-US" altLang="ko-KR" dirty="0">
              <a:gradFill>
                <a:gsLst>
                  <a:gs pos="0">
                    <a:srgbClr val="444444"/>
                  </a:gs>
                  <a:gs pos="100000">
                    <a:srgbClr val="444444"/>
                  </a:gs>
                </a:gsLst>
                <a:lin ang="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2200"/>
              </a:lnSpc>
            </a:pPr>
            <a:endParaRPr lang="ko-KR" altLang="en-US" dirty="0">
              <a:gradFill>
                <a:gsLst>
                  <a:gs pos="0">
                    <a:srgbClr val="444444"/>
                  </a:gs>
                  <a:gs pos="100000">
                    <a:srgbClr val="444444"/>
                  </a:gs>
                </a:gsLst>
                <a:lin ang="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833" y="4370748"/>
            <a:ext cx="7876998" cy="2192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504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Mining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74321" y="1351504"/>
            <a:ext cx="659199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400" b="1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</a:t>
            </a:r>
            <a:r>
              <a:rPr lang="ko-KR" altLang="en-US" sz="2400" b="1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해시 난이도</a:t>
            </a:r>
            <a:r>
              <a:rPr lang="ko-KR" altLang="en-US" sz="2400" b="1" dirty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400" b="1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조절 </a:t>
            </a:r>
            <a:r>
              <a:rPr lang="en-US" altLang="ko-KR" sz="2400" b="1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Retarget</a:t>
            </a:r>
            <a:endParaRPr lang="ko-KR" altLang="en-US" sz="2400" b="1" dirty="0">
              <a:gradFill>
                <a:gsLst>
                  <a:gs pos="0">
                    <a:srgbClr val="444444"/>
                  </a:gs>
                  <a:gs pos="100000">
                    <a:srgbClr val="444444"/>
                  </a:gs>
                </a:gsLst>
                <a:lin ang="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smtClean="0"/>
              <a:t>- </a:t>
            </a:r>
            <a:fld id="{187A0DEC-5E42-4488-A412-E6F2AD96E3A2}" type="slidenum">
              <a:rPr lang="ko-KR" altLang="en-US" smtClean="0"/>
              <a:pPr/>
              <a:t>35</a:t>
            </a:fld>
            <a:r>
              <a:rPr lang="ko-KR" altLang="en-US" smtClean="0"/>
              <a:t> </a:t>
            </a:r>
            <a:r>
              <a:rPr lang="en-US" altLang="ko-KR" smtClean="0"/>
              <a:t>-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69833" y="2323280"/>
            <a:ext cx="8204334" cy="28212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2200"/>
              </a:lnSpc>
            </a:pP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●</a:t>
            </a:r>
            <a:r>
              <a:rPr lang="en-US" altLang="ko-KR" dirty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Target Bits</a:t>
            </a: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는 블록 생성 시간 간격이 평균 </a:t>
            </a:r>
            <a:r>
              <a:rPr lang="en-US" altLang="ko-KR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10</a:t>
            </a: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분이 되도록 설계 및 조절해야 함</a:t>
            </a:r>
            <a:endParaRPr lang="en-US" altLang="ko-KR" dirty="0" smtClean="0">
              <a:gradFill>
                <a:gsLst>
                  <a:gs pos="0">
                    <a:srgbClr val="444444"/>
                  </a:gs>
                  <a:gs pos="100000">
                    <a:srgbClr val="444444"/>
                  </a:gs>
                </a:gsLst>
                <a:lin ang="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2200"/>
              </a:lnSpc>
            </a:pPr>
            <a:endParaRPr lang="en-US" altLang="ko-KR" dirty="0">
              <a:gradFill>
                <a:gsLst>
                  <a:gs pos="0">
                    <a:srgbClr val="444444"/>
                  </a:gs>
                  <a:gs pos="100000">
                    <a:srgbClr val="444444"/>
                  </a:gs>
                </a:gsLst>
                <a:lin ang="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2200"/>
              </a:lnSpc>
            </a:pP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○  </a:t>
            </a:r>
            <a:r>
              <a:rPr lang="en-US" altLang="ko-KR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Target Bits</a:t>
            </a: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는 </a:t>
            </a:r>
            <a:r>
              <a:rPr lang="en-US" altLang="ko-KR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2016</a:t>
            </a: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블록마다 조절함</a:t>
            </a:r>
            <a:r>
              <a:rPr lang="en-US" altLang="ko-KR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약 </a:t>
            </a:r>
            <a:r>
              <a:rPr lang="en-US" altLang="ko-KR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 동안 총 </a:t>
            </a:r>
            <a:r>
              <a:rPr lang="en-US" altLang="ko-KR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2016</a:t>
            </a: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개의 블록이 생성</a:t>
            </a:r>
            <a:endParaRPr lang="en-US" altLang="ko-KR" dirty="0" smtClean="0">
              <a:gradFill>
                <a:gsLst>
                  <a:gs pos="0">
                    <a:srgbClr val="444444"/>
                  </a:gs>
                  <a:gs pos="100000">
                    <a:srgbClr val="444444"/>
                  </a:gs>
                </a:gsLst>
                <a:lin ang="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2200"/>
              </a:lnSpc>
            </a:pPr>
            <a:endParaRPr lang="en-US" altLang="ko-KR" b="1" dirty="0">
              <a:gradFill>
                <a:gsLst>
                  <a:gs pos="0">
                    <a:srgbClr val="444444"/>
                  </a:gs>
                  <a:gs pos="100000">
                    <a:srgbClr val="444444"/>
                  </a:gs>
                </a:gsLst>
                <a:lin ang="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2200"/>
              </a:lnSpc>
            </a:pP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●  </a:t>
            </a:r>
            <a:r>
              <a:rPr lang="en-US" altLang="ko-KR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2016</a:t>
            </a: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개의 생성 시간 평균을 측정하여</a:t>
            </a:r>
            <a:r>
              <a:rPr lang="en-US" altLang="ko-KR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난이도를 조절함</a:t>
            </a:r>
            <a:endParaRPr lang="en-US" altLang="ko-KR" dirty="0" smtClean="0">
              <a:gradFill>
                <a:gsLst>
                  <a:gs pos="0">
                    <a:srgbClr val="444444"/>
                  </a:gs>
                  <a:gs pos="100000">
                    <a:srgbClr val="444444"/>
                  </a:gs>
                </a:gsLst>
                <a:lin ang="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2200"/>
              </a:lnSpc>
            </a:pPr>
            <a:endParaRPr lang="en-US" altLang="ko-KR" dirty="0">
              <a:gradFill>
                <a:gsLst>
                  <a:gs pos="0">
                    <a:srgbClr val="444444"/>
                  </a:gs>
                  <a:gs pos="100000">
                    <a:srgbClr val="444444"/>
                  </a:gs>
                </a:gsLst>
                <a:lin ang="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2200"/>
              </a:lnSpc>
            </a:pP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○ 새로운 </a:t>
            </a:r>
            <a:r>
              <a:rPr lang="en-US" altLang="ko-KR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Target Bits</a:t>
            </a: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구하는 식은 아래와 같음</a:t>
            </a:r>
            <a:endParaRPr lang="en-US" altLang="ko-KR" dirty="0" smtClean="0">
              <a:gradFill>
                <a:gsLst>
                  <a:gs pos="0">
                    <a:srgbClr val="444444"/>
                  </a:gs>
                  <a:gs pos="100000">
                    <a:srgbClr val="444444"/>
                  </a:gs>
                </a:gsLst>
                <a:lin ang="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2200"/>
              </a:lnSpc>
            </a:pPr>
            <a:r>
              <a:rPr lang="en-US" altLang="ko-KR" dirty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	</a:t>
            </a:r>
            <a:r>
              <a:rPr lang="en-US" altLang="ko-KR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- 2015</a:t>
            </a: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개의 블록 생성에 걸린 시간 </a:t>
            </a:r>
            <a:r>
              <a:rPr lang="en-US" altLang="ko-KR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1,154,642</a:t>
            </a: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초</a:t>
            </a:r>
            <a:endParaRPr lang="en-US" altLang="ko-KR" dirty="0">
              <a:gradFill>
                <a:gsLst>
                  <a:gs pos="0">
                    <a:srgbClr val="444444"/>
                  </a:gs>
                  <a:gs pos="100000">
                    <a:srgbClr val="444444"/>
                  </a:gs>
                </a:gsLst>
                <a:lin ang="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2200"/>
              </a:lnSpc>
            </a:pPr>
            <a:r>
              <a:rPr lang="en-US" altLang="ko-KR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	- </a:t>
            </a: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평균 </a:t>
            </a:r>
            <a:r>
              <a:rPr lang="en-US" altLang="ko-KR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9.55</a:t>
            </a: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분 이므로 난이도를 약간 높게 조정이 필요함</a:t>
            </a:r>
            <a:endParaRPr lang="en-US" altLang="ko-KR" dirty="0">
              <a:gradFill>
                <a:gsLst>
                  <a:gs pos="0">
                    <a:srgbClr val="444444"/>
                  </a:gs>
                  <a:gs pos="100000">
                    <a:srgbClr val="444444"/>
                  </a:gs>
                </a:gsLst>
                <a:lin ang="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2200"/>
              </a:lnSpc>
            </a:pPr>
            <a:endParaRPr lang="ko-KR" altLang="en-US" dirty="0">
              <a:gradFill>
                <a:gsLst>
                  <a:gs pos="0">
                    <a:srgbClr val="444444"/>
                  </a:gs>
                  <a:gs pos="100000">
                    <a:srgbClr val="444444"/>
                  </a:gs>
                </a:gsLst>
                <a:lin ang="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35" y="5384103"/>
            <a:ext cx="874395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589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Mining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16132" y="927555"/>
            <a:ext cx="659199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400" b="1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4. </a:t>
            </a:r>
            <a:r>
              <a:rPr lang="en-US" altLang="ko-KR" sz="2400" b="1" dirty="0" err="1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Merkle</a:t>
            </a:r>
            <a:r>
              <a:rPr lang="en-US" altLang="ko-KR" sz="2400" b="1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Tree : </a:t>
            </a:r>
            <a:r>
              <a:rPr lang="en-US" altLang="ko-KR" sz="2400" b="1" dirty="0" err="1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Merkle</a:t>
            </a:r>
            <a:r>
              <a:rPr lang="en-US" altLang="ko-KR" sz="2400" b="1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Root</a:t>
            </a:r>
            <a:endParaRPr lang="ko-KR" altLang="en-US" sz="2400" b="1" dirty="0">
              <a:gradFill>
                <a:gsLst>
                  <a:gs pos="0">
                    <a:srgbClr val="444444"/>
                  </a:gs>
                  <a:gs pos="100000">
                    <a:srgbClr val="444444"/>
                  </a:gs>
                </a:gsLst>
                <a:lin ang="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smtClean="0"/>
              <a:t>- </a:t>
            </a:r>
            <a:fld id="{187A0DEC-5E42-4488-A412-E6F2AD96E3A2}" type="slidenum">
              <a:rPr lang="ko-KR" altLang="en-US" smtClean="0"/>
              <a:pPr/>
              <a:t>36</a:t>
            </a:fld>
            <a:r>
              <a:rPr lang="ko-KR" altLang="en-US" smtClean="0"/>
              <a:t> </a:t>
            </a:r>
            <a:r>
              <a:rPr lang="en-US" altLang="ko-KR" smtClean="0"/>
              <a:t>-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99666" y="1536170"/>
            <a:ext cx="7746808" cy="112851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2200"/>
              </a:lnSpc>
            </a:pP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●</a:t>
            </a:r>
            <a:r>
              <a:rPr lang="en-US" altLang="ko-KR" dirty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 err="1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Tx</a:t>
            </a: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와 </a:t>
            </a:r>
            <a:r>
              <a:rPr lang="en-US" altLang="ko-KR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Witness</a:t>
            </a: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</a:t>
            </a:r>
            <a:r>
              <a:rPr lang="en-US" altLang="ko-KR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Hash</a:t>
            </a: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함수</a:t>
            </a:r>
            <a:r>
              <a:rPr lang="en-US" altLang="ko-KR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(double-SHA256)</a:t>
            </a: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으로 요약</a:t>
            </a:r>
            <a:endParaRPr lang="en-US" altLang="ko-KR" dirty="0" smtClean="0">
              <a:gradFill>
                <a:gsLst>
                  <a:gs pos="0">
                    <a:srgbClr val="444444"/>
                  </a:gs>
                  <a:gs pos="100000">
                    <a:srgbClr val="444444"/>
                  </a:gs>
                </a:gsLst>
                <a:lin ang="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2200"/>
              </a:lnSpc>
            </a:pPr>
            <a:endParaRPr lang="en-US" altLang="ko-KR" dirty="0">
              <a:gradFill>
                <a:gsLst>
                  <a:gs pos="0">
                    <a:srgbClr val="444444"/>
                  </a:gs>
                  <a:gs pos="100000">
                    <a:srgbClr val="444444"/>
                  </a:gs>
                </a:gsLst>
                <a:lin ang="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2200"/>
              </a:lnSpc>
            </a:pP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○  </a:t>
            </a:r>
            <a:r>
              <a:rPr lang="en-US" altLang="ko-KR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Witness </a:t>
            </a: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데이터로 별도의 </a:t>
            </a:r>
            <a:r>
              <a:rPr lang="en-US" altLang="ko-KR" dirty="0" err="1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Merkle</a:t>
            </a:r>
            <a:r>
              <a:rPr lang="en-US" altLang="ko-KR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Tree</a:t>
            </a: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구축</a:t>
            </a:r>
            <a:r>
              <a:rPr lang="en-US" altLang="ko-KR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Root</a:t>
            </a: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</a:t>
            </a:r>
            <a:r>
              <a:rPr lang="en-US" altLang="ko-KR" dirty="0" err="1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Coinbase</a:t>
            </a:r>
            <a:r>
              <a:rPr lang="en-US" altLang="ko-KR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 err="1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Tx</a:t>
            </a: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</a:t>
            </a:r>
            <a:r>
              <a:rPr lang="en-US" altLang="ko-KR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번째</a:t>
            </a:r>
            <a:endParaRPr lang="en-US" altLang="ko-KR" dirty="0" smtClean="0">
              <a:gradFill>
                <a:gsLst>
                  <a:gs pos="0">
                    <a:srgbClr val="444444"/>
                  </a:gs>
                  <a:gs pos="100000">
                    <a:srgbClr val="444444"/>
                  </a:gs>
                </a:gsLst>
                <a:lin ang="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2200"/>
              </a:lnSpc>
            </a:pPr>
            <a:r>
              <a:rPr lang="en-US" altLang="ko-KR" dirty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</a:t>
            </a:r>
            <a:r>
              <a:rPr lang="en-US" altLang="ko-KR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Output</a:t>
            </a: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 기록</a:t>
            </a:r>
            <a:endParaRPr lang="ko-KR" altLang="en-US" dirty="0">
              <a:gradFill>
                <a:gsLst>
                  <a:gs pos="0">
                    <a:srgbClr val="444444"/>
                  </a:gs>
                  <a:gs pos="100000">
                    <a:srgbClr val="444444"/>
                  </a:gs>
                </a:gsLst>
                <a:lin ang="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132" y="2903967"/>
            <a:ext cx="8873075" cy="3436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51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8074" y="3483033"/>
            <a:ext cx="4177051" cy="2401344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Mining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16132" y="1166838"/>
            <a:ext cx="659199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400" b="1" dirty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</a:t>
            </a:r>
            <a:r>
              <a:rPr lang="en-US" altLang="ko-KR" sz="2400" b="1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Nonce </a:t>
            </a:r>
            <a:r>
              <a:rPr lang="ko-KR" altLang="en-US" sz="2400" b="1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와 </a:t>
            </a:r>
            <a:r>
              <a:rPr lang="en-US" altLang="ko-KR" sz="2400" b="1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Extra nonce</a:t>
            </a:r>
            <a:endParaRPr lang="ko-KR" altLang="en-US" sz="2400" b="1" dirty="0">
              <a:gradFill>
                <a:gsLst>
                  <a:gs pos="0">
                    <a:srgbClr val="444444"/>
                  </a:gs>
                  <a:gs pos="100000">
                    <a:srgbClr val="444444"/>
                  </a:gs>
                </a:gsLst>
                <a:lin ang="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smtClean="0"/>
              <a:t>- </a:t>
            </a:r>
            <a:fld id="{187A0DEC-5E42-4488-A412-E6F2AD96E3A2}" type="slidenum">
              <a:rPr lang="ko-KR" altLang="en-US" smtClean="0"/>
              <a:pPr/>
              <a:t>37</a:t>
            </a:fld>
            <a:r>
              <a:rPr lang="ko-KR" altLang="en-US" smtClean="0"/>
              <a:t> </a:t>
            </a:r>
            <a:r>
              <a:rPr lang="en-US" altLang="ko-KR" smtClean="0"/>
              <a:t>-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36993" y="1971976"/>
            <a:ext cx="8470014" cy="169277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2200"/>
              </a:lnSpc>
            </a:pP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●  헤더의 해시 값이 </a:t>
            </a:r>
            <a:r>
              <a:rPr lang="en-US" altLang="ko-KR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Target bits </a:t>
            </a: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보다 작은 </a:t>
            </a:r>
            <a:r>
              <a:rPr lang="en-US" altLang="ko-KR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nonce </a:t>
            </a: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값을 찾음</a:t>
            </a:r>
            <a:r>
              <a:rPr lang="en-US" altLang="ko-KR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해를 찾다</a:t>
            </a:r>
            <a:r>
              <a:rPr lang="en-US" altLang="ko-KR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pPr>
              <a:lnSpc>
                <a:spcPts val="2200"/>
              </a:lnSpc>
            </a:pPr>
            <a:endParaRPr lang="en-US" altLang="ko-KR" dirty="0">
              <a:gradFill>
                <a:gsLst>
                  <a:gs pos="0">
                    <a:srgbClr val="444444"/>
                  </a:gs>
                  <a:gs pos="100000">
                    <a:srgbClr val="444444"/>
                  </a:gs>
                </a:gsLst>
                <a:lin ang="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2200"/>
              </a:lnSpc>
            </a:pP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○  난이도가 높아 </a:t>
            </a:r>
            <a:r>
              <a:rPr lang="en-US" altLang="ko-KR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Nonce</a:t>
            </a: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찾지 못하는 경우가 발생</a:t>
            </a:r>
            <a:endParaRPr lang="en-US" altLang="ko-KR" dirty="0" smtClean="0">
              <a:gradFill>
                <a:gsLst>
                  <a:gs pos="0">
                    <a:srgbClr val="444444"/>
                  </a:gs>
                  <a:gs pos="100000">
                    <a:srgbClr val="444444"/>
                  </a:gs>
                </a:gsLst>
                <a:lin ang="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2200"/>
              </a:lnSpc>
            </a:pPr>
            <a:endParaRPr lang="en-US" altLang="ko-KR" dirty="0">
              <a:gradFill>
                <a:gsLst>
                  <a:gs pos="0">
                    <a:srgbClr val="444444"/>
                  </a:gs>
                  <a:gs pos="100000">
                    <a:srgbClr val="444444"/>
                  </a:gs>
                </a:gsLst>
                <a:lin ang="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2200"/>
              </a:lnSpc>
            </a:pP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●  </a:t>
            </a:r>
            <a:r>
              <a:rPr lang="en-US" altLang="ko-KR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timestamp</a:t>
            </a: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변경하거나 </a:t>
            </a:r>
            <a:r>
              <a:rPr lang="en-US" altLang="ko-KR" dirty="0" err="1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Coinbase</a:t>
            </a:r>
            <a:r>
              <a:rPr lang="en-US" altLang="ko-KR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 err="1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Tx</a:t>
            </a:r>
            <a:r>
              <a:rPr lang="en-US" altLang="ko-KR" dirty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input </a:t>
            </a: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값을 변경 가능</a:t>
            </a:r>
            <a:r>
              <a:rPr lang="en-US" altLang="ko-KR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en-US" altLang="ko-KR" dirty="0" err="1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Merkle</a:t>
            </a:r>
            <a:r>
              <a:rPr lang="en-US" altLang="ko-KR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Root </a:t>
            </a: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다시 계산</a:t>
            </a:r>
            <a:r>
              <a:rPr lang="en-US" altLang="ko-KR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pPr>
              <a:lnSpc>
                <a:spcPts val="2200"/>
              </a:lnSpc>
            </a:pPr>
            <a:endParaRPr lang="ko-KR" altLang="en-US" dirty="0">
              <a:gradFill>
                <a:gsLst>
                  <a:gs pos="0">
                    <a:srgbClr val="444444"/>
                  </a:gs>
                  <a:gs pos="100000">
                    <a:srgbClr val="444444"/>
                  </a:gs>
                </a:gsLst>
                <a:lin ang="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176" y="4100553"/>
            <a:ext cx="3975824" cy="1650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881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Mining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61931" y="1177913"/>
            <a:ext cx="659199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400" b="1" dirty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6</a:t>
            </a:r>
            <a:r>
              <a:rPr lang="en-US" altLang="ko-KR" sz="2400" b="1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2400" b="1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비트코인 발행 량</a:t>
            </a:r>
            <a:r>
              <a:rPr lang="en-US" altLang="ko-KR" sz="2400" b="1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ko-KR" altLang="en-US" sz="2400" b="1" dirty="0">
              <a:gradFill>
                <a:gsLst>
                  <a:gs pos="0">
                    <a:srgbClr val="444444"/>
                  </a:gs>
                  <a:gs pos="100000">
                    <a:srgbClr val="444444"/>
                  </a:gs>
                </a:gsLst>
                <a:lin ang="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smtClean="0"/>
              <a:t>- </a:t>
            </a:r>
            <a:fld id="{187A0DEC-5E42-4488-A412-E6F2AD96E3A2}" type="slidenum">
              <a:rPr lang="ko-KR" altLang="en-US" smtClean="0"/>
              <a:pPr/>
              <a:t>38</a:t>
            </a:fld>
            <a:r>
              <a:rPr lang="ko-KR" altLang="en-US" smtClean="0"/>
              <a:t> </a:t>
            </a:r>
            <a:r>
              <a:rPr lang="en-US" altLang="ko-KR" smtClean="0"/>
              <a:t>-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04736" y="1814584"/>
            <a:ext cx="8470014" cy="14106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2200"/>
              </a:lnSpc>
            </a:pP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●  최초의 블록 생성 보상 </a:t>
            </a:r>
            <a:r>
              <a:rPr lang="en-US" altLang="ko-KR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= 50 BTC, </a:t>
            </a: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블록은 약 </a:t>
            </a:r>
            <a:r>
              <a:rPr lang="en-US" altLang="ko-KR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10</a:t>
            </a: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분마다 생성</a:t>
            </a:r>
            <a:endParaRPr lang="en-US" altLang="ko-KR" dirty="0" smtClean="0">
              <a:gradFill>
                <a:gsLst>
                  <a:gs pos="0">
                    <a:srgbClr val="444444"/>
                  </a:gs>
                  <a:gs pos="100000">
                    <a:srgbClr val="444444"/>
                  </a:gs>
                </a:gsLst>
                <a:lin ang="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2200"/>
              </a:lnSpc>
            </a:pPr>
            <a:endParaRPr lang="en-US" altLang="ko-KR" dirty="0">
              <a:gradFill>
                <a:gsLst>
                  <a:gs pos="0">
                    <a:srgbClr val="444444"/>
                  </a:gs>
                  <a:gs pos="100000">
                    <a:srgbClr val="444444"/>
                  </a:gs>
                </a:gsLst>
                <a:lin ang="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2200"/>
              </a:lnSpc>
            </a:pP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○  </a:t>
            </a:r>
            <a:r>
              <a:rPr lang="en-US" altLang="ko-KR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Miner </a:t>
            </a: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보상은 </a:t>
            </a:r>
            <a:r>
              <a:rPr lang="en-US" altLang="ko-KR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210,000 </a:t>
            </a: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블록마다 절반으로 감소</a:t>
            </a:r>
            <a:r>
              <a:rPr lang="en-US" altLang="ko-KR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2140</a:t>
            </a: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년 발행 중단 예정</a:t>
            </a:r>
            <a:endParaRPr lang="en-US" altLang="ko-KR" dirty="0" smtClean="0">
              <a:gradFill>
                <a:gsLst>
                  <a:gs pos="0">
                    <a:srgbClr val="444444"/>
                  </a:gs>
                  <a:gs pos="100000">
                    <a:srgbClr val="444444"/>
                  </a:gs>
                </a:gsLst>
                <a:lin ang="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2200"/>
              </a:lnSpc>
            </a:pPr>
            <a:endParaRPr lang="en-US" altLang="ko-KR" dirty="0">
              <a:gradFill>
                <a:gsLst>
                  <a:gs pos="0">
                    <a:srgbClr val="444444"/>
                  </a:gs>
                  <a:gs pos="100000">
                    <a:srgbClr val="444444"/>
                  </a:gs>
                </a:gsLst>
                <a:lin ang="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2200"/>
              </a:lnSpc>
            </a:pP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●  블록 생성 보상은 줄어들지만</a:t>
            </a:r>
            <a:r>
              <a:rPr lang="en-US" altLang="ko-KR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Fee</a:t>
            </a: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 늘어난다면 총 보상은 유지될 수도 있음</a:t>
            </a:r>
            <a:endParaRPr lang="en-US" altLang="ko-KR" dirty="0" smtClean="0">
              <a:gradFill>
                <a:gsLst>
                  <a:gs pos="0">
                    <a:srgbClr val="444444"/>
                  </a:gs>
                  <a:gs pos="100000">
                    <a:srgbClr val="444444"/>
                  </a:gs>
                </a:gsLst>
                <a:lin ang="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7046" y="3204635"/>
            <a:ext cx="4449907" cy="3288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937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Mining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72216" y="1193069"/>
            <a:ext cx="659199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400" b="1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7. </a:t>
            </a:r>
            <a:r>
              <a:rPr lang="en-US" altLang="ko-KR" sz="2400" b="1" dirty="0" err="1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Tx</a:t>
            </a:r>
            <a:r>
              <a:rPr lang="en-US" altLang="ko-KR" sz="2400" b="1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Fee</a:t>
            </a:r>
            <a:r>
              <a:rPr lang="ko-KR" altLang="en-US" sz="2400" b="1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와 최적 </a:t>
            </a:r>
            <a:r>
              <a:rPr lang="en-US" altLang="ko-KR" sz="2400" b="1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Block </a:t>
            </a:r>
            <a:r>
              <a:rPr lang="ko-KR" altLang="en-US" sz="2400" b="1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크기</a:t>
            </a:r>
            <a:r>
              <a:rPr lang="en-US" altLang="ko-KR" sz="2400" b="1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ko-KR" altLang="en-US" sz="2400" b="1" dirty="0">
              <a:gradFill>
                <a:gsLst>
                  <a:gs pos="0">
                    <a:srgbClr val="444444"/>
                  </a:gs>
                  <a:gs pos="100000">
                    <a:srgbClr val="444444"/>
                  </a:gs>
                </a:gsLst>
                <a:lin ang="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smtClean="0"/>
              <a:t>- </a:t>
            </a:r>
            <a:fld id="{187A0DEC-5E42-4488-A412-E6F2AD96E3A2}" type="slidenum">
              <a:rPr lang="ko-KR" altLang="en-US" smtClean="0"/>
              <a:pPr/>
              <a:t>39</a:t>
            </a:fld>
            <a:r>
              <a:rPr lang="ko-KR" altLang="en-US" smtClean="0"/>
              <a:t> </a:t>
            </a:r>
            <a:r>
              <a:rPr lang="en-US" altLang="ko-KR" smtClean="0"/>
              <a:t>-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36993" y="2062873"/>
            <a:ext cx="8470014" cy="169277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2200"/>
              </a:lnSpc>
            </a:pP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●  </a:t>
            </a:r>
            <a:r>
              <a:rPr lang="en-US" altLang="ko-KR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Miner</a:t>
            </a: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들은 블록 생성 속도와 수익성을 저울질</a:t>
            </a:r>
            <a:r>
              <a:rPr lang="en-US" altLang="ko-KR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(Risk</a:t>
            </a: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대비 최대 수익을 얻기 위해</a:t>
            </a:r>
            <a:r>
              <a:rPr lang="en-US" altLang="ko-KR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 </a:t>
            </a:r>
          </a:p>
          <a:p>
            <a:pPr>
              <a:lnSpc>
                <a:spcPts val="2200"/>
              </a:lnSpc>
            </a:pPr>
            <a:endParaRPr lang="en-US" altLang="ko-KR" dirty="0">
              <a:gradFill>
                <a:gsLst>
                  <a:gs pos="0">
                    <a:srgbClr val="444444"/>
                  </a:gs>
                  <a:gs pos="100000">
                    <a:srgbClr val="444444"/>
                  </a:gs>
                </a:gsLst>
                <a:lin ang="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2200"/>
              </a:lnSpc>
            </a:pP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○  </a:t>
            </a:r>
            <a:r>
              <a:rPr lang="en-US" altLang="ko-KR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User</a:t>
            </a: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는 </a:t>
            </a:r>
            <a:r>
              <a:rPr lang="en-US" altLang="ko-KR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Risk</a:t>
            </a: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대비 수수료를 최소화하려는 전략</a:t>
            </a:r>
            <a:endParaRPr lang="en-US" altLang="ko-KR" dirty="0" smtClean="0">
              <a:gradFill>
                <a:gsLst>
                  <a:gs pos="0">
                    <a:srgbClr val="444444"/>
                  </a:gs>
                  <a:gs pos="100000">
                    <a:srgbClr val="444444"/>
                  </a:gs>
                </a:gsLst>
                <a:lin ang="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2200"/>
              </a:lnSpc>
            </a:pPr>
            <a:endParaRPr lang="en-US" altLang="ko-KR" dirty="0">
              <a:gradFill>
                <a:gsLst>
                  <a:gs pos="0">
                    <a:srgbClr val="444444"/>
                  </a:gs>
                  <a:gs pos="100000">
                    <a:srgbClr val="444444"/>
                  </a:gs>
                </a:gsLst>
                <a:lin ang="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2200"/>
              </a:lnSpc>
            </a:pP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●  </a:t>
            </a:r>
            <a:r>
              <a:rPr lang="en-US" altLang="ko-KR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‘Miner’ </a:t>
            </a:r>
            <a:r>
              <a:rPr lang="en-US" altLang="ko-KR" dirty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vs </a:t>
            </a:r>
            <a:r>
              <a:rPr lang="en-US" altLang="ko-KR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‘Miner’ </a:t>
            </a:r>
            <a:r>
              <a:rPr lang="en-US" altLang="ko-KR" dirty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vs </a:t>
            </a:r>
            <a:r>
              <a:rPr lang="en-US" altLang="ko-KR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‘User’</a:t>
            </a: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간의 </a:t>
            </a:r>
            <a:r>
              <a:rPr lang="ko-KR" altLang="en-US" dirty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경쟁은 </a:t>
            </a:r>
            <a:r>
              <a:rPr lang="en-US" altLang="ko-KR" dirty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Nash </a:t>
            </a:r>
            <a:r>
              <a:rPr lang="ko-KR" altLang="en-US" dirty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게임이론으로 설명 </a:t>
            </a: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가능</a:t>
            </a:r>
            <a:endParaRPr lang="en-US" altLang="ko-KR" dirty="0" smtClean="0">
              <a:gradFill>
                <a:gsLst>
                  <a:gs pos="0">
                    <a:srgbClr val="444444"/>
                  </a:gs>
                  <a:gs pos="100000">
                    <a:srgbClr val="444444"/>
                  </a:gs>
                </a:gsLst>
                <a:lin ang="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2200"/>
              </a:lnSpc>
            </a:pPr>
            <a:endParaRPr lang="en-US" altLang="ko-KR" dirty="0" smtClean="0">
              <a:gradFill>
                <a:gsLst>
                  <a:gs pos="0">
                    <a:srgbClr val="444444"/>
                  </a:gs>
                  <a:gs pos="100000">
                    <a:srgbClr val="444444"/>
                  </a:gs>
                </a:gsLst>
                <a:lin ang="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216" y="4256116"/>
            <a:ext cx="8534790" cy="2216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338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비트코인 네트워크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개요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-706584" y="975472"/>
            <a:ext cx="5744095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2400" b="1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lang="ko-KR" altLang="en-US" sz="2400" b="1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비트코인 네트워크 구성도</a:t>
            </a:r>
            <a:endParaRPr lang="ko-KR" altLang="en-US" sz="2400" b="1" dirty="0">
              <a:gradFill>
                <a:gsLst>
                  <a:gs pos="0">
                    <a:srgbClr val="444444"/>
                  </a:gs>
                  <a:gs pos="100000">
                    <a:srgbClr val="444444"/>
                  </a:gs>
                </a:gsLst>
                <a:lin ang="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025" y="1361778"/>
            <a:ext cx="7340139" cy="5274026"/>
          </a:xfrm>
          <a:prstGeom prst="rect">
            <a:avLst/>
          </a:prstGeom>
        </p:spPr>
      </p:pic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smtClean="0"/>
              <a:t>- </a:t>
            </a:r>
            <a:fld id="{187A0DEC-5E42-4488-A412-E6F2AD96E3A2}" type="slidenum">
              <a:rPr lang="ko-KR" altLang="en-US" smtClean="0"/>
              <a:pPr/>
              <a:t>4</a:t>
            </a:fld>
            <a:r>
              <a:rPr lang="ko-KR" altLang="en-US" smtClean="0"/>
              <a:t> </a:t>
            </a:r>
            <a:r>
              <a:rPr lang="en-US" altLang="ko-KR" smtClean="0"/>
              <a:t>-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13220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Mining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72216" y="1009995"/>
            <a:ext cx="659199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400" b="1" dirty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8</a:t>
            </a:r>
            <a:r>
              <a:rPr lang="en-US" altLang="ko-KR" sz="2400" b="1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Fork </a:t>
            </a:r>
            <a:endParaRPr lang="ko-KR" altLang="en-US" sz="2400" b="1" dirty="0">
              <a:gradFill>
                <a:gsLst>
                  <a:gs pos="0">
                    <a:srgbClr val="444444"/>
                  </a:gs>
                  <a:gs pos="100000">
                    <a:srgbClr val="444444"/>
                  </a:gs>
                </a:gsLst>
                <a:lin ang="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smtClean="0"/>
              <a:t>- </a:t>
            </a:r>
            <a:fld id="{187A0DEC-5E42-4488-A412-E6F2AD96E3A2}" type="slidenum">
              <a:rPr lang="ko-KR" altLang="en-US" smtClean="0"/>
              <a:pPr/>
              <a:t>40</a:t>
            </a:fld>
            <a:r>
              <a:rPr lang="ko-KR" altLang="en-US" smtClean="0"/>
              <a:t> </a:t>
            </a:r>
            <a:r>
              <a:rPr lang="en-US" altLang="ko-KR" smtClean="0"/>
              <a:t>-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36993" y="1536434"/>
            <a:ext cx="8590876" cy="19749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2200"/>
              </a:lnSpc>
            </a:pP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●  여러 경우에 따라 </a:t>
            </a:r>
            <a:r>
              <a:rPr lang="ko-KR" altLang="en-US" dirty="0" err="1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블록체인이</a:t>
            </a: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일시적으로 분리 가능</a:t>
            </a:r>
            <a:r>
              <a:rPr lang="en-US" altLang="ko-KR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‘</a:t>
            </a: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고아 블록</a:t>
            </a:r>
            <a:r>
              <a:rPr lang="en-US" altLang="ko-KR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’</a:t>
            </a: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및 </a:t>
            </a:r>
            <a:r>
              <a:rPr lang="en-US" altLang="ko-KR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</a:t>
            </a: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동시 생성</a:t>
            </a:r>
            <a:r>
              <a:rPr lang="en-US" altLang="ko-KR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’</a:t>
            </a:r>
          </a:p>
          <a:p>
            <a:pPr>
              <a:lnSpc>
                <a:spcPts val="2200"/>
              </a:lnSpc>
            </a:pPr>
            <a:endParaRPr lang="en-US" altLang="ko-KR" dirty="0">
              <a:gradFill>
                <a:gsLst>
                  <a:gs pos="0">
                    <a:srgbClr val="444444"/>
                  </a:gs>
                  <a:gs pos="100000">
                    <a:srgbClr val="444444"/>
                  </a:gs>
                </a:gsLst>
                <a:lin ang="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2200"/>
              </a:lnSpc>
            </a:pPr>
            <a:r>
              <a:rPr lang="ko-KR" altLang="en-US" dirty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○  일시적으로 분리된 체인은 새로 생성된 블록의 선택에 따라 생존여부 결정</a:t>
            </a:r>
            <a:endParaRPr lang="en-US" altLang="ko-KR" dirty="0">
              <a:gradFill>
                <a:gsLst>
                  <a:gs pos="0">
                    <a:srgbClr val="444444"/>
                  </a:gs>
                  <a:gs pos="100000">
                    <a:srgbClr val="444444"/>
                  </a:gs>
                </a:gsLst>
                <a:lin ang="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2200"/>
              </a:lnSpc>
            </a:pPr>
            <a:endParaRPr lang="en-US" altLang="ko-KR" dirty="0">
              <a:gradFill>
                <a:gsLst>
                  <a:gs pos="0">
                    <a:srgbClr val="444444"/>
                  </a:gs>
                  <a:gs pos="100000">
                    <a:srgbClr val="444444"/>
                  </a:gs>
                </a:gsLst>
                <a:lin ang="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2200"/>
              </a:lnSpc>
            </a:pP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●  </a:t>
            </a:r>
            <a:r>
              <a:rPr lang="en-US" altLang="ko-KR" dirty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6</a:t>
            </a:r>
            <a:r>
              <a:rPr lang="ko-KR" altLang="en-US" dirty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블록이 연결된다면 확정되었다고 보고 있음</a:t>
            </a:r>
            <a:r>
              <a:rPr lang="en-US" altLang="ko-KR" dirty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마이너는 약 </a:t>
            </a:r>
            <a:r>
              <a:rPr lang="en-US" altLang="ko-KR" dirty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100</a:t>
            </a:r>
            <a:r>
              <a:rPr lang="ko-KR" altLang="en-US" dirty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블록 후 </a:t>
            </a:r>
            <a:r>
              <a:rPr lang="en-US" altLang="ko-KR" dirty="0" err="1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coinbase</a:t>
            </a:r>
            <a:r>
              <a:rPr lang="en-US" altLang="ko-KR" dirty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dirty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사용가능</a:t>
            </a:r>
            <a:endParaRPr lang="en-US" altLang="ko-KR" dirty="0">
              <a:gradFill>
                <a:gsLst>
                  <a:gs pos="0">
                    <a:srgbClr val="444444"/>
                  </a:gs>
                  <a:gs pos="100000">
                    <a:srgbClr val="444444"/>
                  </a:gs>
                </a:gsLst>
                <a:lin ang="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2200"/>
              </a:lnSpc>
            </a:pPr>
            <a:endParaRPr lang="en-US" altLang="ko-KR" dirty="0">
              <a:gradFill>
                <a:gsLst>
                  <a:gs pos="0">
                    <a:srgbClr val="444444"/>
                  </a:gs>
                  <a:gs pos="100000">
                    <a:srgbClr val="444444"/>
                  </a:gs>
                </a:gsLst>
                <a:lin ang="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2200"/>
              </a:lnSpc>
            </a:pP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○  </a:t>
            </a:r>
            <a:r>
              <a:rPr lang="en-US" altLang="ko-KR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Block depth</a:t>
            </a: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</a:t>
            </a:r>
            <a:r>
              <a:rPr lang="en-US" altLang="ko-KR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confirmations</a:t>
            </a: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라 하고</a:t>
            </a:r>
            <a:r>
              <a:rPr lang="en-US" altLang="ko-KR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6</a:t>
            </a: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보다 커야 최종 인증되었다고 판단함</a:t>
            </a:r>
            <a:r>
              <a:rPr lang="en-US" altLang="ko-KR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904" y="3921994"/>
            <a:ext cx="8669053" cy="2140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015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Mining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72216" y="1009995"/>
            <a:ext cx="659199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400" b="1" dirty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8</a:t>
            </a:r>
            <a:r>
              <a:rPr lang="en-US" altLang="ko-KR" sz="2400" b="1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Fork </a:t>
            </a:r>
            <a:endParaRPr lang="ko-KR" altLang="en-US" sz="2400" b="1" dirty="0">
              <a:gradFill>
                <a:gsLst>
                  <a:gs pos="0">
                    <a:srgbClr val="444444"/>
                  </a:gs>
                  <a:gs pos="100000">
                    <a:srgbClr val="444444"/>
                  </a:gs>
                </a:gsLst>
                <a:lin ang="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smtClean="0"/>
              <a:t>- </a:t>
            </a:r>
            <a:fld id="{187A0DEC-5E42-4488-A412-E6F2AD96E3A2}" type="slidenum">
              <a:rPr lang="ko-KR" altLang="en-US" smtClean="0"/>
              <a:pPr/>
              <a:t>41</a:t>
            </a:fld>
            <a:r>
              <a:rPr lang="ko-KR" altLang="en-US" smtClean="0"/>
              <a:t> </a:t>
            </a:r>
            <a:r>
              <a:rPr lang="en-US" altLang="ko-KR" smtClean="0"/>
              <a:t>-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36993" y="1536434"/>
            <a:ext cx="8590876" cy="22570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2200"/>
              </a:lnSpc>
            </a:pP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●  블록 생성에 의해 분리 될 수 있지만 </a:t>
            </a:r>
            <a:r>
              <a:rPr lang="en-US" altLang="ko-KR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S/W</a:t>
            </a: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 업데이트될 때도 발생함</a:t>
            </a:r>
            <a:endParaRPr lang="en-US" altLang="ko-KR" dirty="0" smtClean="0">
              <a:gradFill>
                <a:gsLst>
                  <a:gs pos="0">
                    <a:srgbClr val="444444"/>
                  </a:gs>
                  <a:gs pos="100000">
                    <a:srgbClr val="444444"/>
                  </a:gs>
                </a:gsLst>
                <a:lin ang="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2200"/>
              </a:lnSpc>
            </a:pPr>
            <a:endParaRPr lang="en-US" altLang="ko-KR" dirty="0">
              <a:gradFill>
                <a:gsLst>
                  <a:gs pos="0">
                    <a:srgbClr val="444444"/>
                  </a:gs>
                  <a:gs pos="100000">
                    <a:srgbClr val="444444"/>
                  </a:gs>
                </a:gsLst>
                <a:lin ang="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2200"/>
              </a:lnSpc>
            </a:pP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○  </a:t>
            </a:r>
            <a:r>
              <a:rPr lang="ko-KR" altLang="en-US" dirty="0" err="1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블록체인</a:t>
            </a: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분기가 영구적으로 유지되면 </a:t>
            </a:r>
            <a:r>
              <a:rPr lang="en-US" altLang="ko-KR" sz="2000" b="1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Hard Fork</a:t>
            </a:r>
            <a:endParaRPr lang="en-US" altLang="ko-KR" sz="2000" b="1" dirty="0">
              <a:gradFill>
                <a:gsLst>
                  <a:gs pos="0">
                    <a:srgbClr val="444444"/>
                  </a:gs>
                  <a:gs pos="100000">
                    <a:srgbClr val="444444"/>
                  </a:gs>
                </a:gsLst>
                <a:lin ang="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2200"/>
              </a:lnSpc>
            </a:pPr>
            <a:endParaRPr lang="en-US" altLang="ko-KR" dirty="0">
              <a:gradFill>
                <a:gsLst>
                  <a:gs pos="0">
                    <a:srgbClr val="444444"/>
                  </a:gs>
                  <a:gs pos="100000">
                    <a:srgbClr val="444444"/>
                  </a:gs>
                </a:gsLst>
                <a:lin ang="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2200"/>
              </a:lnSpc>
            </a:pP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●  </a:t>
            </a:r>
            <a:r>
              <a:rPr lang="en-US" altLang="ko-KR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Hard Fork</a:t>
            </a: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는 </a:t>
            </a:r>
            <a:r>
              <a:rPr lang="en-US" altLang="ko-KR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Miner</a:t>
            </a: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나 개발팀이 분리될 경우 발생하고</a:t>
            </a:r>
            <a:r>
              <a:rPr lang="en-US" altLang="ko-KR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비트코인 네트워크가 자체 분리됨</a:t>
            </a:r>
            <a:endParaRPr lang="en-US" altLang="ko-KR" dirty="0" smtClean="0">
              <a:gradFill>
                <a:gsLst>
                  <a:gs pos="0">
                    <a:srgbClr val="444444"/>
                  </a:gs>
                  <a:gs pos="100000">
                    <a:srgbClr val="444444"/>
                  </a:gs>
                </a:gsLst>
                <a:lin ang="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2200"/>
              </a:lnSpc>
            </a:pPr>
            <a:endParaRPr lang="en-US" altLang="ko-KR" dirty="0">
              <a:gradFill>
                <a:gsLst>
                  <a:gs pos="0">
                    <a:srgbClr val="444444"/>
                  </a:gs>
                  <a:gs pos="100000">
                    <a:srgbClr val="444444"/>
                  </a:gs>
                </a:gsLst>
                <a:lin ang="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2200"/>
              </a:lnSpc>
            </a:pP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○  </a:t>
            </a:r>
            <a:r>
              <a:rPr lang="en-US" altLang="ko-KR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Miner</a:t>
            </a: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들은 </a:t>
            </a:r>
            <a:r>
              <a:rPr lang="en-US" altLang="ko-KR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BIP-9 </a:t>
            </a: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권고에 의해 업그레이드된 블록을 생성할 준비를 하고</a:t>
            </a:r>
            <a:r>
              <a:rPr lang="en-US" altLang="ko-KR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95%</a:t>
            </a: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 찬성하면</a:t>
            </a:r>
            <a:endParaRPr lang="en-US" altLang="ko-KR" dirty="0" smtClean="0">
              <a:gradFill>
                <a:gsLst>
                  <a:gs pos="0">
                    <a:srgbClr val="444444"/>
                  </a:gs>
                  <a:gs pos="100000">
                    <a:srgbClr val="444444"/>
                  </a:gs>
                </a:gsLst>
                <a:lin ang="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2200"/>
              </a:lnSpc>
            </a:pPr>
            <a:r>
              <a:rPr lang="en-US" altLang="ko-KR" dirty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Activated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216" y="3950569"/>
            <a:ext cx="8675717" cy="2427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657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비트코인 네트워크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74071" y="1356885"/>
            <a:ext cx="5079077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400" b="1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P2P Network = </a:t>
            </a:r>
            <a:r>
              <a:rPr lang="ko-KR" altLang="en-US" sz="2400" b="1" dirty="0" err="1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블록체인</a:t>
            </a:r>
            <a:r>
              <a:rPr lang="ko-KR" altLang="en-US" sz="2400" b="1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기술의 근본</a:t>
            </a:r>
            <a:endParaRPr lang="ko-KR" altLang="en-US" sz="1600" b="1" dirty="0">
              <a:gradFill>
                <a:gsLst>
                  <a:gs pos="0">
                    <a:srgbClr val="444444"/>
                  </a:gs>
                  <a:gs pos="100000">
                    <a:srgbClr val="444444"/>
                  </a:gs>
                </a:gsLst>
                <a:lin ang="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smtClean="0"/>
              <a:t>- </a:t>
            </a:r>
            <a:fld id="{187A0DEC-5E42-4488-A412-E6F2AD96E3A2}" type="slidenum">
              <a:rPr lang="ko-KR" altLang="en-US" smtClean="0"/>
              <a:pPr/>
              <a:t>5</a:t>
            </a:fld>
            <a:r>
              <a:rPr lang="ko-KR" altLang="en-US" smtClean="0"/>
              <a:t> </a:t>
            </a:r>
            <a:r>
              <a:rPr lang="en-US" altLang="ko-KR" smtClean="0"/>
              <a:t>-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89789" y="3654264"/>
            <a:ext cx="771421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●  중앙화 네트워크의 단점을</a:t>
            </a:r>
            <a:r>
              <a:rPr lang="en-US" altLang="ko-KR" dirty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보안하는 </a:t>
            </a:r>
            <a:r>
              <a:rPr lang="ko-KR" altLang="en-US" b="1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분산 네트워크</a:t>
            </a:r>
            <a:endParaRPr lang="en-US" altLang="ko-KR" b="1" dirty="0" smtClean="0">
              <a:gradFill>
                <a:gsLst>
                  <a:gs pos="0">
                    <a:srgbClr val="444444"/>
                  </a:gs>
                  <a:gs pos="100000">
                    <a:srgbClr val="444444"/>
                  </a:gs>
                </a:gsLst>
                <a:lin ang="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dirty="0">
              <a:gradFill>
                <a:gsLst>
                  <a:gs pos="0">
                    <a:srgbClr val="444444"/>
                  </a:gs>
                  <a:gs pos="100000">
                    <a:srgbClr val="444444"/>
                  </a:gs>
                </a:gsLst>
                <a:lin ang="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○  각 </a:t>
            </a:r>
            <a:r>
              <a:rPr lang="ko-KR" altLang="en-US" b="1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노드</a:t>
            </a: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 클라이언트</a:t>
            </a:r>
            <a:r>
              <a:rPr lang="en-US" altLang="ko-KR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서버의 역할을 동시에 수행</a:t>
            </a:r>
            <a:endParaRPr lang="en-US" altLang="ko-KR" dirty="0" smtClean="0">
              <a:gradFill>
                <a:gsLst>
                  <a:gs pos="0">
                    <a:srgbClr val="444444"/>
                  </a:gs>
                  <a:gs pos="100000">
                    <a:srgbClr val="444444"/>
                  </a:gs>
                </a:gsLst>
                <a:lin ang="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dirty="0">
              <a:gradFill>
                <a:gsLst>
                  <a:gs pos="0">
                    <a:srgbClr val="444444"/>
                  </a:gs>
                  <a:gs pos="100000">
                    <a:srgbClr val="444444"/>
                  </a:gs>
                </a:gsLst>
                <a:lin ang="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●</a:t>
            </a:r>
            <a:r>
              <a:rPr lang="en-US" altLang="ko-KR" dirty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안정성</a:t>
            </a:r>
            <a:r>
              <a:rPr lang="en-US" altLang="ko-KR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신뢰성</a:t>
            </a:r>
            <a:r>
              <a:rPr lang="en-US" altLang="ko-KR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설계의 난이도 등 여러 문제가 존재</a:t>
            </a:r>
            <a:endParaRPr lang="en-US" altLang="ko-KR" dirty="0" smtClean="0">
              <a:gradFill>
                <a:gsLst>
                  <a:gs pos="0">
                    <a:srgbClr val="444444"/>
                  </a:gs>
                  <a:gs pos="100000">
                    <a:srgbClr val="444444"/>
                  </a:gs>
                </a:gsLst>
                <a:lin ang="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dirty="0">
              <a:gradFill>
                <a:gsLst>
                  <a:gs pos="0">
                    <a:srgbClr val="444444"/>
                  </a:gs>
                  <a:gs pos="100000">
                    <a:srgbClr val="444444"/>
                  </a:gs>
                </a:gsLst>
                <a:lin ang="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○  </a:t>
            </a:r>
            <a:r>
              <a:rPr lang="en-US" altLang="ko-KR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</a:t>
            </a: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인덱스 서버의 보유 유무</a:t>
            </a:r>
            <a:r>
              <a:rPr lang="en-US" altLang="ko-KR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’</a:t>
            </a: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 따라 </a:t>
            </a:r>
            <a:r>
              <a:rPr lang="en-US" altLang="ko-KR" b="1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</a:t>
            </a:r>
            <a:r>
              <a:rPr lang="ko-KR" altLang="en-US" b="1" dirty="0" err="1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퓨어</a:t>
            </a:r>
            <a:r>
              <a:rPr lang="ko-KR" altLang="en-US" b="1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b="1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P2P’</a:t>
            </a: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과 </a:t>
            </a:r>
            <a:r>
              <a:rPr lang="en-US" altLang="ko-KR" b="1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</a:t>
            </a:r>
            <a:r>
              <a:rPr lang="ko-KR" altLang="en-US" dirty="0" err="1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하이브리드</a:t>
            </a: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P2P</a:t>
            </a:r>
            <a:r>
              <a:rPr lang="en-US" altLang="ko-KR" b="1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’</a:t>
            </a: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 분류</a:t>
            </a:r>
            <a:endParaRPr lang="en-US" altLang="ko-KR" dirty="0" smtClean="0">
              <a:gradFill>
                <a:gsLst>
                  <a:gs pos="0">
                    <a:srgbClr val="444444"/>
                  </a:gs>
                  <a:gs pos="100000">
                    <a:srgbClr val="444444"/>
                  </a:gs>
                </a:gsLst>
                <a:lin ang="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dirty="0">
              <a:gradFill>
                <a:gsLst>
                  <a:gs pos="0">
                    <a:srgbClr val="444444"/>
                  </a:gs>
                  <a:gs pos="100000">
                    <a:srgbClr val="444444"/>
                  </a:gs>
                </a:gsLst>
                <a:lin ang="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●  노드의 구조화 여부에 따라 </a:t>
            </a:r>
            <a:r>
              <a:rPr lang="en-US" altLang="ko-KR" b="1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</a:t>
            </a: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구조화</a:t>
            </a:r>
            <a:r>
              <a:rPr lang="en-US" altLang="ko-KR" b="1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’, ‘</a:t>
            </a:r>
            <a:r>
              <a:rPr lang="ko-KR" altLang="en-US" b="1" dirty="0" err="1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비구조화</a:t>
            </a:r>
            <a:r>
              <a:rPr lang="en-US" altLang="ko-KR" b="1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’ </a:t>
            </a:r>
            <a:r>
              <a:rPr lang="ko-KR" altLang="en-US" b="1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오버레이</a:t>
            </a: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 구분</a:t>
            </a:r>
            <a:endParaRPr lang="en-US" altLang="ko-KR" dirty="0" smtClean="0">
              <a:gradFill>
                <a:gsLst>
                  <a:gs pos="0">
                    <a:srgbClr val="444444"/>
                  </a:gs>
                  <a:gs pos="100000">
                    <a:srgbClr val="444444"/>
                  </a:gs>
                </a:gsLst>
                <a:lin ang="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026" name="Picture 2" descr="enter image description he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3571" y="1823465"/>
            <a:ext cx="4124325" cy="1733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6093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비트코인 네트워크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0" y="1041513"/>
            <a:ext cx="431878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2400" b="1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</a:t>
            </a:r>
            <a:r>
              <a:rPr lang="ko-KR" altLang="en-US" sz="2400" b="1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비트코인 노드 유형 및 기능</a:t>
            </a:r>
            <a:endParaRPr lang="ko-KR" altLang="en-US" sz="2400" b="1" dirty="0">
              <a:gradFill>
                <a:gsLst>
                  <a:gs pos="0">
                    <a:srgbClr val="444444"/>
                  </a:gs>
                  <a:gs pos="100000">
                    <a:srgbClr val="444444"/>
                  </a:gs>
                </a:gsLst>
                <a:lin ang="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smtClean="0"/>
              <a:t>- </a:t>
            </a:r>
            <a:fld id="{187A0DEC-5E42-4488-A412-E6F2AD96E3A2}" type="slidenum">
              <a:rPr lang="ko-KR" altLang="en-US" smtClean="0"/>
              <a:pPr/>
              <a:t>6</a:t>
            </a:fld>
            <a:r>
              <a:rPr lang="ko-KR" altLang="en-US" smtClean="0"/>
              <a:t> </a:t>
            </a:r>
            <a:r>
              <a:rPr lang="en-US" altLang="ko-KR" smtClean="0"/>
              <a:t>-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0" y="1410845"/>
            <a:ext cx="9144000" cy="26545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ts val="2200"/>
              </a:lnSpc>
            </a:pPr>
            <a:endParaRPr lang="ko-KR" altLang="en-US" sz="1400" dirty="0">
              <a:gradFill>
                <a:gsLst>
                  <a:gs pos="0">
                    <a:srgbClr val="444444"/>
                  </a:gs>
                  <a:gs pos="100000">
                    <a:srgbClr val="444444"/>
                  </a:gs>
                </a:gsLst>
                <a:lin ang="0" scaled="1"/>
              </a:gra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665182" y="1676302"/>
            <a:ext cx="6320876" cy="310341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>
              <a:lnSpc>
                <a:spcPts val="2200"/>
              </a:lnSpc>
              <a:buFontTx/>
              <a:buAutoNum type="arabicPeriod"/>
            </a:pPr>
            <a:r>
              <a:rPr lang="en-US" altLang="ko-KR" sz="1600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Wallet(</a:t>
            </a:r>
            <a:r>
              <a:rPr lang="ko-KR" altLang="en-US" sz="1600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지갑</a:t>
            </a:r>
            <a:r>
              <a:rPr lang="en-US" altLang="ko-KR" sz="1600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					                - </a:t>
            </a:r>
            <a:r>
              <a:rPr lang="ko-KR" altLang="en-US" sz="1600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암호화 </a:t>
            </a:r>
            <a:r>
              <a:rPr lang="ko-KR" altLang="en-US" sz="1600" dirty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기법으로 생성된 개인키</a:t>
            </a:r>
            <a:r>
              <a:rPr lang="en-US" altLang="ko-KR" sz="1600" dirty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600" dirty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공개키</a:t>
            </a:r>
            <a:r>
              <a:rPr lang="en-US" altLang="ko-KR" sz="1600" dirty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600" dirty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지갑 주소를 </a:t>
            </a:r>
            <a:r>
              <a:rPr lang="ko-KR" altLang="en-US" sz="1600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관리</a:t>
            </a:r>
            <a:endParaRPr lang="en-US" altLang="ko-KR" sz="1600" dirty="0" smtClean="0">
              <a:gradFill>
                <a:gsLst>
                  <a:gs pos="0">
                    <a:srgbClr val="444444"/>
                  </a:gs>
                  <a:gs pos="100000">
                    <a:srgbClr val="444444"/>
                  </a:gs>
                </a:gsLst>
                <a:lin ang="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lnSpc>
                <a:spcPts val="2200"/>
              </a:lnSpc>
              <a:buFontTx/>
              <a:buAutoNum type="arabicPeriod"/>
            </a:pPr>
            <a:endParaRPr lang="en-US" altLang="ko-KR" sz="1600" dirty="0">
              <a:gradFill>
                <a:gsLst>
                  <a:gs pos="0">
                    <a:srgbClr val="444444"/>
                  </a:gs>
                  <a:gs pos="100000">
                    <a:srgbClr val="444444"/>
                  </a:gs>
                </a:gsLst>
                <a:lin ang="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lnSpc>
                <a:spcPts val="2200"/>
              </a:lnSpc>
              <a:buAutoNum type="arabicPeriod"/>
            </a:pPr>
            <a:r>
              <a:rPr lang="en-US" altLang="ko-KR" sz="1600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Miner(</a:t>
            </a:r>
            <a:r>
              <a:rPr lang="ko-KR" altLang="en-US" sz="1600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채굴</a:t>
            </a:r>
            <a:r>
              <a:rPr lang="en-US" altLang="ko-KR" sz="1600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					                 - </a:t>
            </a:r>
            <a:r>
              <a:rPr lang="ko-KR" altLang="en-US" sz="1600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거래내역</a:t>
            </a:r>
            <a:r>
              <a:rPr lang="en-US" altLang="ko-KR" sz="1600" dirty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en-US" altLang="ko-KR" sz="1600" dirty="0" err="1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Tx</a:t>
            </a:r>
            <a:r>
              <a:rPr lang="en-US" altLang="ko-KR" sz="1600" dirty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lang="ko-KR" altLang="en-US" sz="1600" dirty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유효성을 검증</a:t>
            </a:r>
            <a:r>
              <a:rPr lang="en-US" altLang="ko-KR" sz="1600" dirty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600" dirty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유효한 </a:t>
            </a:r>
            <a:r>
              <a:rPr lang="en-US" altLang="ko-KR" sz="1600" dirty="0" err="1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Tx</a:t>
            </a:r>
            <a:r>
              <a:rPr lang="ko-KR" altLang="en-US" sz="1600" dirty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모아 </a:t>
            </a:r>
            <a:r>
              <a:rPr lang="ko-KR" altLang="en-US" sz="1600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블록을 형성 및 연결</a:t>
            </a:r>
            <a:endParaRPr lang="en-US" altLang="ko-KR" sz="1600" dirty="0" smtClean="0">
              <a:gradFill>
                <a:gsLst>
                  <a:gs pos="0">
                    <a:srgbClr val="444444"/>
                  </a:gs>
                  <a:gs pos="100000">
                    <a:srgbClr val="444444"/>
                  </a:gs>
                </a:gsLst>
                <a:lin ang="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lnSpc>
                <a:spcPts val="2200"/>
              </a:lnSpc>
              <a:buAutoNum type="arabicPeriod"/>
            </a:pPr>
            <a:endParaRPr lang="en-US" altLang="ko-KR" sz="1600" dirty="0" smtClean="0">
              <a:gradFill>
                <a:gsLst>
                  <a:gs pos="0">
                    <a:srgbClr val="444444"/>
                  </a:gs>
                  <a:gs pos="100000">
                    <a:srgbClr val="444444"/>
                  </a:gs>
                </a:gsLst>
                <a:lin ang="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lnSpc>
                <a:spcPts val="2200"/>
              </a:lnSpc>
              <a:buFontTx/>
              <a:buAutoNum type="arabicPeriod"/>
            </a:pPr>
            <a:r>
              <a:rPr lang="en-US" altLang="ko-KR" sz="1600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Full </a:t>
            </a:r>
            <a:r>
              <a:rPr lang="en-US" altLang="ko-KR" sz="1600" dirty="0" err="1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Blockchain</a:t>
            </a:r>
            <a:r>
              <a:rPr lang="en-US" altLang="ko-KR" sz="1600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					                - </a:t>
            </a:r>
            <a:r>
              <a:rPr lang="ko-KR" altLang="en-US" sz="1600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최신의 </a:t>
            </a:r>
            <a:r>
              <a:rPr lang="ko-KR" altLang="en-US" sz="1600" dirty="0" err="1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블록체인</a:t>
            </a:r>
            <a:r>
              <a:rPr lang="ko-KR" altLang="en-US" sz="1600" dirty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600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복사본을 </a:t>
            </a:r>
            <a:r>
              <a:rPr lang="ko-KR" altLang="en-US" sz="1600" dirty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가지고 각종 유효성 검증 및</a:t>
            </a:r>
            <a:r>
              <a:rPr lang="en-US" altLang="ko-KR" sz="1600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600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제공</a:t>
            </a:r>
            <a:endParaRPr lang="en-US" altLang="ko-KR" sz="1600" dirty="0" smtClean="0">
              <a:gradFill>
                <a:gsLst>
                  <a:gs pos="0">
                    <a:srgbClr val="444444"/>
                  </a:gs>
                  <a:gs pos="100000">
                    <a:srgbClr val="444444"/>
                  </a:gs>
                </a:gsLst>
                <a:lin ang="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lnSpc>
                <a:spcPts val="2200"/>
              </a:lnSpc>
              <a:buFontTx/>
              <a:buAutoNum type="arabicPeriod"/>
            </a:pPr>
            <a:endParaRPr lang="en-US" altLang="ko-KR" sz="1600" dirty="0">
              <a:gradFill>
                <a:gsLst>
                  <a:gs pos="0">
                    <a:srgbClr val="444444"/>
                  </a:gs>
                  <a:gs pos="100000">
                    <a:srgbClr val="444444"/>
                  </a:gs>
                </a:gsLst>
                <a:lin ang="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lnSpc>
                <a:spcPts val="2200"/>
              </a:lnSpc>
              <a:buAutoNum type="arabicPeriod"/>
            </a:pPr>
            <a:r>
              <a:rPr lang="en-US" altLang="ko-KR" sz="1600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Network Routing P2P 				                - </a:t>
            </a:r>
            <a:r>
              <a:rPr lang="ko-KR" altLang="en-US" sz="1600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전송 기능 담당</a:t>
            </a:r>
            <a:endParaRPr lang="en-US" altLang="ko-KR" dirty="0" smtClean="0">
              <a:gradFill>
                <a:gsLst>
                  <a:gs pos="0">
                    <a:srgbClr val="444444"/>
                  </a:gs>
                  <a:gs pos="100000">
                    <a:srgbClr val="444444"/>
                  </a:gs>
                </a:gsLst>
                <a:lin ang="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38809"/>
            <a:ext cx="2665182" cy="2329614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1041862" y="5228706"/>
            <a:ext cx="77807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■ 이와 같은 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가지 기능의 조합으로 다양한 형태의 노드가 형성이 된다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	EX) Reference Client,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olo Miner, Lightweight Wallet 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98597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Wallet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055149" y="1009417"/>
            <a:ext cx="4869353" cy="13542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4000" b="1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Part 2</a:t>
            </a:r>
          </a:p>
          <a:p>
            <a:pPr algn="ctr"/>
            <a:endParaRPr lang="en-US" altLang="ko-KR" sz="2400" b="1" dirty="0">
              <a:gradFill>
                <a:gsLst>
                  <a:gs pos="0">
                    <a:srgbClr val="444444"/>
                  </a:gs>
                  <a:gs pos="100000">
                    <a:srgbClr val="444444"/>
                  </a:gs>
                </a:gsLst>
                <a:lin ang="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2400" b="1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비트코인 지갑의 원리 및 기능</a:t>
            </a:r>
            <a:endParaRPr lang="en-US" altLang="ko-KR" sz="4000" b="1" dirty="0">
              <a:gradFill>
                <a:gsLst>
                  <a:gs pos="0">
                    <a:srgbClr val="444444"/>
                  </a:gs>
                  <a:gs pos="100000">
                    <a:srgbClr val="444444"/>
                  </a:gs>
                </a:gsLst>
                <a:lin ang="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smtClean="0"/>
              <a:t>- </a:t>
            </a:r>
            <a:fld id="{187A0DEC-5E42-4488-A412-E6F2AD96E3A2}" type="slidenum">
              <a:rPr lang="ko-KR" altLang="en-US" smtClean="0"/>
              <a:pPr/>
              <a:t>7</a:t>
            </a:fld>
            <a:r>
              <a:rPr lang="ko-KR" altLang="en-US" smtClean="0"/>
              <a:t> </a:t>
            </a:r>
            <a:r>
              <a:rPr lang="en-US" altLang="ko-KR" smtClean="0"/>
              <a:t>-</a:t>
            </a:r>
            <a:endParaRPr lang="ko-KR" altLang="en-US" dirty="0"/>
          </a:p>
        </p:txBody>
      </p:sp>
      <p:pic>
        <p:nvPicPr>
          <p:cNvPr id="1026" name="Picture 2" descr="ê´ë ¨ ì´ë¯¸ì§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1375" y="2863528"/>
            <a:ext cx="238125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5401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Wallet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73826" y="1349403"/>
            <a:ext cx="3283527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400" b="1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lang="ko-KR" altLang="en-US" sz="2400" b="1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개요</a:t>
            </a:r>
            <a:endParaRPr lang="ko-KR" altLang="en-US" sz="2400" b="1" dirty="0">
              <a:gradFill>
                <a:gsLst>
                  <a:gs pos="0">
                    <a:srgbClr val="444444"/>
                  </a:gs>
                  <a:gs pos="100000">
                    <a:srgbClr val="444444"/>
                  </a:gs>
                </a:gsLst>
                <a:lin ang="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06335" y="2119712"/>
            <a:ext cx="8196348" cy="366767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2200"/>
              </a:lnSpc>
            </a:pP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●  </a:t>
            </a:r>
            <a:r>
              <a:rPr lang="ko-KR" altLang="en-US" b="1" dirty="0" err="1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비트코인</a:t>
            </a:r>
            <a:r>
              <a:rPr lang="ko-KR" altLang="en-US" dirty="0" err="1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을</a:t>
            </a: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보관하는 것이 아닌 </a:t>
            </a:r>
            <a:r>
              <a:rPr lang="ko-KR" altLang="en-US" b="1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개인키</a:t>
            </a:r>
            <a:r>
              <a:rPr lang="en-US" altLang="ko-KR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 </a:t>
            </a:r>
            <a:r>
              <a:rPr lang="ko-KR" altLang="en-US" b="1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공개키</a:t>
            </a:r>
            <a:r>
              <a:rPr lang="en-US" altLang="ko-KR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 </a:t>
            </a:r>
            <a:r>
              <a:rPr lang="ko-KR" altLang="en-US" b="1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지갑 주소</a:t>
            </a: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관리 및 보관</a:t>
            </a:r>
            <a:endParaRPr lang="en-US" altLang="ko-KR" dirty="0" smtClean="0">
              <a:gradFill>
                <a:gsLst>
                  <a:gs pos="0">
                    <a:srgbClr val="444444"/>
                  </a:gs>
                  <a:gs pos="100000">
                    <a:srgbClr val="444444"/>
                  </a:gs>
                </a:gsLst>
                <a:lin ang="0" scaled="1"/>
              </a:gra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>
              <a:lnSpc>
                <a:spcPts val="2200"/>
              </a:lnSpc>
            </a:pPr>
            <a:endParaRPr lang="en-US" altLang="ko-KR" dirty="0" smtClean="0">
              <a:gradFill>
                <a:gsLst>
                  <a:gs pos="0">
                    <a:srgbClr val="444444"/>
                  </a:gs>
                  <a:gs pos="100000">
                    <a:srgbClr val="444444"/>
                  </a:gs>
                </a:gsLst>
                <a:lin ang="0" scaled="1"/>
              </a:gra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>
              <a:lnSpc>
                <a:spcPts val="2200"/>
              </a:lnSpc>
            </a:pPr>
            <a:endParaRPr lang="en-US" altLang="ko-KR" dirty="0">
              <a:gradFill>
                <a:gsLst>
                  <a:gs pos="0">
                    <a:srgbClr val="444444"/>
                  </a:gs>
                  <a:gs pos="100000">
                    <a:srgbClr val="444444"/>
                  </a:gs>
                </a:gsLst>
                <a:lin ang="0" scaled="1"/>
              </a:gra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>
              <a:lnSpc>
                <a:spcPts val="2200"/>
              </a:lnSpc>
            </a:pP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○  공개키</a:t>
            </a:r>
            <a:r>
              <a:rPr lang="en-US" altLang="ko-KR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(</a:t>
            </a: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비대칭 키</a:t>
            </a:r>
            <a:r>
              <a:rPr lang="en-US" altLang="ko-KR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)</a:t>
            </a: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암호 알고리즘인 </a:t>
            </a:r>
            <a:r>
              <a:rPr lang="en-US" altLang="ko-KR" b="1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ECC</a:t>
            </a:r>
            <a:r>
              <a:rPr lang="en-US" altLang="ko-KR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(</a:t>
            </a: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타원 곡선 암호</a:t>
            </a:r>
            <a:r>
              <a:rPr lang="en-US" altLang="ko-KR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)</a:t>
            </a: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활용</a:t>
            </a:r>
            <a:endParaRPr lang="en-US" altLang="ko-KR" dirty="0" smtClean="0">
              <a:gradFill>
                <a:gsLst>
                  <a:gs pos="0">
                    <a:srgbClr val="444444"/>
                  </a:gs>
                  <a:gs pos="100000">
                    <a:srgbClr val="444444"/>
                  </a:gs>
                </a:gsLst>
                <a:lin ang="0" scaled="1"/>
              </a:gra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>
              <a:lnSpc>
                <a:spcPts val="2200"/>
              </a:lnSpc>
            </a:pPr>
            <a:endParaRPr lang="en-US" altLang="ko-KR" dirty="0" smtClean="0">
              <a:gradFill>
                <a:gsLst>
                  <a:gs pos="0">
                    <a:srgbClr val="444444"/>
                  </a:gs>
                  <a:gs pos="100000">
                    <a:srgbClr val="444444"/>
                  </a:gs>
                </a:gsLst>
                <a:lin ang="0" scaled="1"/>
              </a:gra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>
              <a:lnSpc>
                <a:spcPts val="2200"/>
              </a:lnSpc>
            </a:pPr>
            <a:endParaRPr lang="en-US" altLang="ko-KR" dirty="0">
              <a:gradFill>
                <a:gsLst>
                  <a:gs pos="0">
                    <a:srgbClr val="444444"/>
                  </a:gs>
                  <a:gs pos="100000">
                    <a:srgbClr val="444444"/>
                  </a:gs>
                </a:gsLst>
                <a:lin ang="0" scaled="1"/>
              </a:gra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>
              <a:lnSpc>
                <a:spcPts val="2200"/>
              </a:lnSpc>
            </a:pP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●  </a:t>
            </a:r>
            <a:r>
              <a:rPr lang="en-US" altLang="ko-KR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256BIT</a:t>
            </a: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로 이루어진 </a:t>
            </a:r>
            <a:r>
              <a:rPr lang="ko-KR" altLang="en-US" b="1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개인키</a:t>
            </a:r>
            <a:r>
              <a:rPr lang="en-US" altLang="ko-KR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(d)</a:t>
            </a: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와 </a:t>
            </a:r>
            <a:r>
              <a:rPr lang="en-US" altLang="ko-KR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ECC(G)</a:t>
            </a: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활용하여 </a:t>
            </a:r>
            <a:r>
              <a:rPr lang="ko-KR" altLang="en-US" b="1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공개키</a:t>
            </a:r>
            <a:r>
              <a:rPr lang="en-US" altLang="ko-KR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(K,512BIT)</a:t>
            </a: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생성</a:t>
            </a:r>
            <a:endParaRPr lang="en-US" altLang="ko-KR" dirty="0" smtClean="0">
              <a:gradFill>
                <a:gsLst>
                  <a:gs pos="0">
                    <a:srgbClr val="444444"/>
                  </a:gs>
                  <a:gs pos="100000">
                    <a:srgbClr val="444444"/>
                  </a:gs>
                </a:gsLst>
                <a:lin ang="0" scaled="1"/>
              </a:gra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>
              <a:lnSpc>
                <a:spcPts val="2200"/>
              </a:lnSpc>
            </a:pPr>
            <a:endParaRPr lang="en-US" altLang="ko-KR" dirty="0" smtClean="0">
              <a:gradFill>
                <a:gsLst>
                  <a:gs pos="0">
                    <a:srgbClr val="444444"/>
                  </a:gs>
                  <a:gs pos="100000">
                    <a:srgbClr val="444444"/>
                  </a:gs>
                </a:gsLst>
                <a:lin ang="0" scaled="1"/>
              </a:gra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>
              <a:lnSpc>
                <a:spcPts val="2200"/>
              </a:lnSpc>
            </a:pPr>
            <a:endParaRPr lang="en-US" altLang="ko-KR" dirty="0">
              <a:gradFill>
                <a:gsLst>
                  <a:gs pos="0">
                    <a:srgbClr val="444444"/>
                  </a:gs>
                  <a:gs pos="100000">
                    <a:srgbClr val="444444"/>
                  </a:gs>
                </a:gsLst>
                <a:lin ang="0" scaled="1"/>
              </a:gra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>
              <a:lnSpc>
                <a:spcPts val="2200"/>
              </a:lnSpc>
            </a:pP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○  </a:t>
            </a:r>
            <a:r>
              <a:rPr lang="ko-KR" altLang="en-US" b="1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해시알고리즘</a:t>
            </a: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으로 </a:t>
            </a:r>
            <a:r>
              <a:rPr lang="ko-KR" altLang="en-US" b="1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공개키</a:t>
            </a:r>
            <a:r>
              <a:rPr lang="en-US" altLang="ko-KR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(K)</a:t>
            </a: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의 </a:t>
            </a:r>
            <a:r>
              <a:rPr lang="ko-KR" altLang="en-US" b="1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해시</a:t>
            </a: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값을 계산 및 </a:t>
            </a:r>
            <a:r>
              <a:rPr lang="ko-KR" altLang="en-US" b="1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지갑 주소</a:t>
            </a: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생성</a:t>
            </a:r>
            <a:endParaRPr lang="en-US" altLang="ko-KR" dirty="0" smtClean="0">
              <a:gradFill>
                <a:gsLst>
                  <a:gs pos="0">
                    <a:srgbClr val="444444"/>
                  </a:gs>
                  <a:gs pos="100000">
                    <a:srgbClr val="444444"/>
                  </a:gs>
                </a:gsLst>
                <a:lin ang="0" scaled="1"/>
              </a:gra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>
              <a:lnSpc>
                <a:spcPts val="2200"/>
              </a:lnSpc>
            </a:pPr>
            <a:endParaRPr lang="en-US" altLang="ko-KR" dirty="0" smtClean="0">
              <a:gradFill>
                <a:gsLst>
                  <a:gs pos="0">
                    <a:srgbClr val="444444"/>
                  </a:gs>
                  <a:gs pos="100000">
                    <a:srgbClr val="444444"/>
                  </a:gs>
                </a:gsLst>
                <a:lin ang="0" scaled="1"/>
              </a:gra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>
              <a:lnSpc>
                <a:spcPts val="2200"/>
              </a:lnSpc>
            </a:pPr>
            <a:endParaRPr lang="en-US" altLang="ko-KR" dirty="0">
              <a:gradFill>
                <a:gsLst>
                  <a:gs pos="0">
                    <a:srgbClr val="444444"/>
                  </a:gs>
                  <a:gs pos="100000">
                    <a:srgbClr val="444444"/>
                  </a:gs>
                </a:gsLst>
                <a:lin ang="0" scaled="1"/>
              </a:gra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>
              <a:lnSpc>
                <a:spcPts val="2200"/>
              </a:lnSpc>
            </a:pP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●  거래를 생성할 경우 지갑 주소를 공개키 해시 값으로 변환 후  </a:t>
            </a:r>
            <a:r>
              <a:rPr lang="en-US" altLang="ko-KR" dirty="0" err="1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Tx</a:t>
            </a:r>
            <a:r>
              <a:rPr lang="ko-KR" altLang="en-US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에 기록</a:t>
            </a:r>
            <a:endParaRPr lang="ko-KR" altLang="en-US" dirty="0">
              <a:gradFill>
                <a:gsLst>
                  <a:gs pos="0">
                    <a:srgbClr val="444444"/>
                  </a:gs>
                  <a:gs pos="100000">
                    <a:srgbClr val="444444"/>
                  </a:gs>
                </a:gsLst>
                <a:lin ang="0" scaled="1"/>
              </a:gra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smtClean="0"/>
              <a:t>- </a:t>
            </a:r>
            <a:fld id="{187A0DEC-5E42-4488-A412-E6F2AD96E3A2}" type="slidenum">
              <a:rPr lang="ko-KR" altLang="en-US" smtClean="0"/>
              <a:pPr/>
              <a:t>8</a:t>
            </a:fld>
            <a:r>
              <a:rPr lang="ko-KR" altLang="en-US" smtClean="0"/>
              <a:t> </a:t>
            </a:r>
            <a:r>
              <a:rPr lang="en-US" altLang="ko-KR" smtClean="0"/>
              <a:t>-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46382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825" y="3906983"/>
            <a:ext cx="8302495" cy="256579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752" y="1352975"/>
            <a:ext cx="8302495" cy="268701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Wallet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57696" y="983643"/>
            <a:ext cx="780565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400" b="1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lang="en-US" altLang="ko-KR" sz="2400" b="1" dirty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400" b="1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비밀키 </a:t>
            </a:r>
            <a:r>
              <a:rPr lang="en-US" altLang="ko-KR" sz="2400" b="1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2400" b="1" dirty="0" err="1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대칭키</a:t>
            </a:r>
            <a:r>
              <a:rPr lang="en-US" altLang="ko-KR" sz="2400" b="1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 &amp; </a:t>
            </a:r>
            <a:r>
              <a:rPr lang="ko-KR" altLang="en-US" sz="2400" b="1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공개키</a:t>
            </a:r>
            <a:r>
              <a:rPr lang="en-US" altLang="ko-KR" sz="2400" b="1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2400" b="1" dirty="0" err="1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비대칭키</a:t>
            </a:r>
            <a:r>
              <a:rPr lang="en-US" altLang="ko-KR" sz="2400" b="1" dirty="0" smtClean="0">
                <a:gradFill>
                  <a:gsLst>
                    <a:gs pos="0">
                      <a:srgbClr val="444444"/>
                    </a:gs>
                    <a:gs pos="100000">
                      <a:srgbClr val="444444"/>
                    </a:gs>
                  </a:gsLst>
                  <a:lin ang="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 </a:t>
            </a:r>
            <a:endParaRPr lang="ko-KR" altLang="en-US" sz="2400" b="1" dirty="0">
              <a:gradFill>
                <a:gsLst>
                  <a:gs pos="0">
                    <a:srgbClr val="444444"/>
                  </a:gs>
                  <a:gs pos="100000">
                    <a:srgbClr val="444444"/>
                  </a:gs>
                </a:gsLst>
                <a:lin ang="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smtClean="0"/>
              <a:t>- </a:t>
            </a:r>
            <a:fld id="{187A0DEC-5E42-4488-A412-E6F2AD96E3A2}" type="slidenum">
              <a:rPr lang="ko-KR" altLang="en-US" smtClean="0"/>
              <a:pPr/>
              <a:t>9</a:t>
            </a:fld>
            <a:r>
              <a:rPr lang="ko-KR" altLang="en-US" smtClean="0"/>
              <a:t> </a:t>
            </a:r>
            <a:r>
              <a:rPr lang="en-US" altLang="ko-KR" smtClean="0"/>
              <a:t>-</a:t>
            </a:r>
            <a:endParaRPr lang="ko-KR" altLang="en-US" dirty="0"/>
          </a:p>
        </p:txBody>
      </p:sp>
      <p:cxnSp>
        <p:nvCxnSpPr>
          <p:cNvPr id="9" name="직선 연결선 8"/>
          <p:cNvCxnSpPr/>
          <p:nvPr/>
        </p:nvCxnSpPr>
        <p:spPr>
          <a:xfrm>
            <a:off x="257696" y="4039986"/>
            <a:ext cx="87782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1927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4481</TotalTime>
  <Words>2093</Words>
  <Application>Microsoft Office PowerPoint</Application>
  <PresentationFormat>화면 슬라이드 쇼(4:3)</PresentationFormat>
  <Paragraphs>477</Paragraphs>
  <Slides>41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41</vt:i4>
      </vt:variant>
    </vt:vector>
  </HeadingPairs>
  <TitlesOfParts>
    <vt:vector size="48" baseType="lpstr">
      <vt:lpstr>맑은 고딕</vt:lpstr>
      <vt:lpstr>Arial</vt:lpstr>
      <vt:lpstr>Calibri</vt:lpstr>
      <vt:lpstr>Calibri Light</vt:lpstr>
      <vt:lpstr>나눔바른고딕 Light</vt:lpstr>
      <vt:lpstr>나눔바른고딕</vt:lpstr>
      <vt:lpstr>Office 테마</vt:lpstr>
      <vt:lpstr>PowerPoint 프레젠테이션</vt:lpstr>
      <vt:lpstr>PowerPoint 프레젠테이션</vt:lpstr>
      <vt:lpstr>비트코인 네트워크 - 개요</vt:lpstr>
      <vt:lpstr>비트코인 네트워크 - 개요 </vt:lpstr>
      <vt:lpstr>비트코인 네트워크 - 개요</vt:lpstr>
      <vt:lpstr>비트코인 네트워크 - 개요</vt:lpstr>
      <vt:lpstr>Wallet</vt:lpstr>
      <vt:lpstr>Wallet</vt:lpstr>
      <vt:lpstr>Wallet</vt:lpstr>
      <vt:lpstr>Wallet</vt:lpstr>
      <vt:lpstr>Wallet</vt:lpstr>
      <vt:lpstr>Wallet</vt:lpstr>
      <vt:lpstr>Wallet</vt:lpstr>
      <vt:lpstr>Wallet</vt:lpstr>
      <vt:lpstr>Wallet</vt:lpstr>
      <vt:lpstr>Wallet</vt:lpstr>
      <vt:lpstr>Transaction</vt:lpstr>
      <vt:lpstr>Transaction</vt:lpstr>
      <vt:lpstr>Transaction</vt:lpstr>
      <vt:lpstr>Transaction</vt:lpstr>
      <vt:lpstr>Transaction</vt:lpstr>
      <vt:lpstr>Transaction</vt:lpstr>
      <vt:lpstr>Transaction</vt:lpstr>
      <vt:lpstr>Transaction</vt:lpstr>
      <vt:lpstr>Transaction</vt:lpstr>
      <vt:lpstr>Transaction</vt:lpstr>
      <vt:lpstr>Transaction</vt:lpstr>
      <vt:lpstr>Transaction</vt:lpstr>
      <vt:lpstr>Transaction</vt:lpstr>
      <vt:lpstr>Transaction</vt:lpstr>
      <vt:lpstr>Transaction</vt:lpstr>
      <vt:lpstr>Mining</vt:lpstr>
      <vt:lpstr>Mining</vt:lpstr>
      <vt:lpstr>Mining</vt:lpstr>
      <vt:lpstr>Mining</vt:lpstr>
      <vt:lpstr>Mining</vt:lpstr>
      <vt:lpstr>Mining</vt:lpstr>
      <vt:lpstr>Mining</vt:lpstr>
      <vt:lpstr>Mining</vt:lpstr>
      <vt:lpstr>Mining</vt:lpstr>
      <vt:lpstr>Mining</vt:lpstr>
    </vt:vector>
  </TitlesOfParts>
  <Company>LG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/>
  <cp:lastModifiedBy>user1</cp:lastModifiedBy>
  <cp:revision>164</cp:revision>
  <dcterms:created xsi:type="dcterms:W3CDTF">2018-01-04T08:08:43Z</dcterms:created>
  <dcterms:modified xsi:type="dcterms:W3CDTF">2018-11-08T07:07:49Z</dcterms:modified>
</cp:coreProperties>
</file>